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2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70" r:id="rId16"/>
    <p:sldId id="271" r:id="rId17"/>
    <p:sldId id="272" r:id="rId18"/>
    <p:sldId id="273" r:id="rId19"/>
    <p:sldId id="274" r:id="rId20"/>
    <p:sldId id="275" r:id="rId21"/>
    <p:sldId id="276" r:id="rId22"/>
    <p:sldId id="277" r:id="rId23"/>
    <p:sldId id="278" r:id="rId24"/>
    <p:sldId id="279" r:id="rId25"/>
    <p:sldId id="280" r:id="rId26"/>
    <p:sldId id="282" r:id="rId27"/>
    <p:sldId id="281" r:id="rId28"/>
  </p:sldIdLst>
  <p:sldSz cx="9144000" cy="6858000" type="screen4x3"/>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33"/>
    <a:srgbClr val="17375E"/>
    <a:srgbClr val="406A80"/>
    <a:srgbClr val="032E62"/>
    <a:srgbClr val="88C5CC"/>
    <a:srgbClr val="03A9D7"/>
    <a:srgbClr val="4555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6256" autoAdjust="0"/>
  </p:normalViewPr>
  <p:slideViewPr>
    <p:cSldViewPr snapToGrid="0">
      <p:cViewPr varScale="1">
        <p:scale>
          <a:sx n="92" d="100"/>
          <a:sy n="92" d="100"/>
        </p:scale>
        <p:origin x="75"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5" name="PlaceHolder 1"/>
          <p:cNvSpPr>
            <a:spLocks noGrp="1"/>
          </p:cNvSpPr>
          <p:nvPr>
            <p:ph type="body"/>
          </p:nvPr>
        </p:nvSpPr>
        <p:spPr>
          <a:xfrm>
            <a:off x="756000" y="5078520"/>
            <a:ext cx="6047640" cy="4811040"/>
          </a:xfrm>
          <a:prstGeom prst="rect">
            <a:avLst/>
          </a:prstGeom>
        </p:spPr>
        <p:txBody>
          <a:bodyPr lIns="0" tIns="0" rIns="0" bIns="0"/>
          <a:lstStyle/>
          <a:p>
            <a:r>
              <a:rPr lang="en-US" sz="2000" b="0" strike="noStrike" spc="-1">
                <a:solidFill>
                  <a:srgbClr val="000000"/>
                </a:solidFill>
                <a:uFill>
                  <a:solidFill>
                    <a:srgbClr val="FFFFFF"/>
                  </a:solidFill>
                </a:uFill>
                <a:latin typeface="Arial"/>
              </a:rPr>
              <a:t>Click to edit the notes format</a:t>
            </a:r>
          </a:p>
        </p:txBody>
      </p:sp>
      <p:sp>
        <p:nvSpPr>
          <p:cNvPr id="196" name="PlaceHolder 2"/>
          <p:cNvSpPr>
            <a:spLocks noGrp="1"/>
          </p:cNvSpPr>
          <p:nvPr>
            <p:ph type="hdr"/>
          </p:nvPr>
        </p:nvSpPr>
        <p:spPr>
          <a:xfrm>
            <a:off x="0" y="0"/>
            <a:ext cx="3280680" cy="534240"/>
          </a:xfrm>
          <a:prstGeom prst="rect">
            <a:avLst/>
          </a:prstGeom>
        </p:spPr>
        <p:txBody>
          <a:bodyPr lIns="0" tIns="0" rIns="0" bIns="0"/>
          <a:lstStyle/>
          <a:p>
            <a:r>
              <a:rPr lang="en-US" sz="1400" b="0" strike="noStrike" spc="-1">
                <a:solidFill>
                  <a:srgbClr val="000000"/>
                </a:solidFill>
                <a:uFill>
                  <a:solidFill>
                    <a:srgbClr val="FFFFFF"/>
                  </a:solidFill>
                </a:uFill>
                <a:latin typeface="Times New Roman"/>
              </a:rPr>
              <a:t>&lt;header&gt;</a:t>
            </a:r>
          </a:p>
        </p:txBody>
      </p:sp>
      <p:sp>
        <p:nvSpPr>
          <p:cNvPr id="197" name="PlaceHolder 3"/>
          <p:cNvSpPr>
            <a:spLocks noGrp="1"/>
          </p:cNvSpPr>
          <p:nvPr>
            <p:ph type="dt"/>
          </p:nvPr>
        </p:nvSpPr>
        <p:spPr>
          <a:xfrm>
            <a:off x="4278960" y="0"/>
            <a:ext cx="3280680" cy="534240"/>
          </a:xfrm>
          <a:prstGeom prst="rect">
            <a:avLst/>
          </a:prstGeom>
        </p:spPr>
        <p:txBody>
          <a:bodyPr lIns="0" tIns="0" rIns="0" bIns="0"/>
          <a:lstStyle/>
          <a:p>
            <a:pPr algn="r"/>
            <a:r>
              <a:rPr lang="en-US" sz="1400" b="0" strike="noStrike" spc="-1">
                <a:solidFill>
                  <a:srgbClr val="000000"/>
                </a:solidFill>
                <a:uFill>
                  <a:solidFill>
                    <a:srgbClr val="FFFFFF"/>
                  </a:solidFill>
                </a:uFill>
                <a:latin typeface="Times New Roman"/>
              </a:rPr>
              <a:t>&lt;date/time&gt;</a:t>
            </a:r>
          </a:p>
        </p:txBody>
      </p:sp>
      <p:sp>
        <p:nvSpPr>
          <p:cNvPr id="198" name="PlaceHolder 4"/>
          <p:cNvSpPr>
            <a:spLocks noGrp="1"/>
          </p:cNvSpPr>
          <p:nvPr>
            <p:ph type="ftr"/>
          </p:nvPr>
        </p:nvSpPr>
        <p:spPr>
          <a:xfrm>
            <a:off x="0" y="10157400"/>
            <a:ext cx="3280680" cy="534240"/>
          </a:xfrm>
          <a:prstGeom prst="rect">
            <a:avLst/>
          </a:prstGeom>
        </p:spPr>
        <p:txBody>
          <a:bodyPr lIns="0" tIns="0" rIns="0" bIns="0" anchor="b"/>
          <a:lstStyle/>
          <a:p>
            <a:r>
              <a:rPr lang="en-US" sz="1400" b="0" strike="noStrike" spc="-1">
                <a:solidFill>
                  <a:srgbClr val="000000"/>
                </a:solidFill>
                <a:uFill>
                  <a:solidFill>
                    <a:srgbClr val="FFFFFF"/>
                  </a:solidFill>
                </a:uFill>
                <a:latin typeface="Times New Roman"/>
              </a:rPr>
              <a:t>&lt;footer&gt;</a:t>
            </a:r>
          </a:p>
        </p:txBody>
      </p:sp>
      <p:sp>
        <p:nvSpPr>
          <p:cNvPr id="199" name="PlaceHolder 5"/>
          <p:cNvSpPr>
            <a:spLocks noGrp="1"/>
          </p:cNvSpPr>
          <p:nvPr>
            <p:ph type="sldNum"/>
          </p:nvPr>
        </p:nvSpPr>
        <p:spPr>
          <a:xfrm>
            <a:off x="4278960" y="10157400"/>
            <a:ext cx="3280680" cy="534240"/>
          </a:xfrm>
          <a:prstGeom prst="rect">
            <a:avLst/>
          </a:prstGeom>
        </p:spPr>
        <p:txBody>
          <a:bodyPr lIns="0" tIns="0" rIns="0" bIns="0" anchor="b"/>
          <a:lstStyle/>
          <a:p>
            <a:pPr algn="r"/>
            <a:fld id="{0A7D5C20-3CAC-4BBD-8BC9-3D046BB5CC2F}" type="slidenum">
              <a:rPr lang="en-US" sz="1400" b="0" strike="noStrike" spc="-1">
                <a:solidFill>
                  <a:srgbClr val="000000"/>
                </a:solidFill>
                <a:uFill>
                  <a:solidFill>
                    <a:srgbClr val="FFFFFF"/>
                  </a:solidFill>
                </a:uFill>
                <a:latin typeface="Times New Roman"/>
              </a:rPr>
              <a:t>‹N›</a:t>
            </a:fld>
            <a:endParaRPr lang="en-US"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PlaceHolder 1"/>
          <p:cNvSpPr>
            <a:spLocks noGrp="1"/>
          </p:cNvSpPr>
          <p:nvPr>
            <p:ph type="body"/>
          </p:nvPr>
        </p:nvSpPr>
        <p:spPr>
          <a:xfrm>
            <a:off x="685800" y="4343400"/>
            <a:ext cx="5484240" cy="4112640"/>
          </a:xfrm>
          <a:prstGeom prst="rect">
            <a:avLst/>
          </a:prstGeom>
        </p:spPr>
        <p:txBody>
          <a:bodyPr lIns="0" tIns="0" rIns="0" bIns="0"/>
          <a:lstStyle/>
          <a:p>
            <a:endParaRPr lang="en-US" sz="2000" b="0" strike="noStrike" spc="-1" dirty="0">
              <a:solidFill>
                <a:srgbClr val="000000"/>
              </a:solidFill>
              <a:uFill>
                <a:solidFill>
                  <a:srgbClr val="FFFFFF"/>
                </a:solidFill>
              </a:uFill>
              <a:latin typeface="Arial"/>
            </a:endParaRPr>
          </a:p>
        </p:txBody>
      </p:sp>
      <p:sp>
        <p:nvSpPr>
          <p:cNvPr id="372"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536E776D-AB51-445C-AFEF-4ABBD27C023B}" type="slidenum">
              <a:rPr lang="en-US" sz="1200" b="0" strike="noStrike" spc="-1">
                <a:solidFill>
                  <a:srgbClr val="000000"/>
                </a:solidFill>
                <a:uFill>
                  <a:solidFill>
                    <a:srgbClr val="FFFFFF"/>
                  </a:solidFill>
                </a:uFill>
                <a:latin typeface="+mn-lt"/>
                <a:ea typeface="+mn-ea"/>
              </a:rPr>
              <a:t>1</a:t>
            </a:fld>
            <a:endParaRPr lang="en-US" sz="1800" b="0" strike="noStrike" spc="-1">
              <a:solidFill>
                <a:srgbClr val="000000"/>
              </a:solidFill>
              <a:uFill>
                <a:solidFill>
                  <a:srgbClr val="FFFFFF"/>
                </a:solidFill>
              </a:uFill>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Il primo passo è quello di utilizzare un Crawler, ovvero un software automatizzato che permette l’indicizzazione delle pagine Web. L’indicizzazione è utile per aumentare l’efficienza delle interrogazioni che gli utenti effettuano durante la navigazione (ricerca su </a:t>
            </a:r>
            <a:r>
              <a:rPr lang="it-IT" sz="1200" kern="1200" dirty="0" err="1">
                <a:solidFill>
                  <a:schemeClr val="tx1"/>
                </a:solidFill>
                <a:effectLst/>
                <a:latin typeface="+mn-lt"/>
                <a:ea typeface="+mn-ea"/>
                <a:cs typeface="+mn-cs"/>
              </a:rPr>
              <a:t>google</a:t>
            </a:r>
            <a:r>
              <a:rPr lang="it-IT" sz="1200" kern="1200" dirty="0">
                <a:solidFill>
                  <a:schemeClr val="tx1"/>
                </a:solidFill>
                <a:effectLst/>
                <a:latin typeface="+mn-lt"/>
                <a:ea typeface="+mn-ea"/>
                <a:cs typeface="+mn-cs"/>
              </a:rPr>
              <a:t>).</a:t>
            </a:r>
          </a:p>
          <a:p>
            <a:r>
              <a:rPr lang="it-IT" sz="1200" kern="1200" dirty="0">
                <a:solidFill>
                  <a:schemeClr val="tx1"/>
                </a:solidFill>
                <a:effectLst/>
                <a:latin typeface="+mn-lt"/>
                <a:ea typeface="+mn-ea"/>
                <a:cs typeface="+mn-cs"/>
              </a:rPr>
              <a:t>L’algoritmo del Crawler è relativamente semplice: dato un insieme di URL di pagine Web, vengono scaricate tutte le pagine associate all’URL, estratti gli </a:t>
            </a:r>
            <a:r>
              <a:rPr lang="it-IT" sz="1200" kern="1200" dirty="0" err="1">
                <a:solidFill>
                  <a:schemeClr val="tx1"/>
                </a:solidFill>
                <a:effectLst/>
                <a:latin typeface="+mn-lt"/>
                <a:ea typeface="+mn-ea"/>
                <a:cs typeface="+mn-cs"/>
              </a:rPr>
              <a:t>hyperlinks</a:t>
            </a:r>
            <a:r>
              <a:rPr lang="it-IT" sz="1200" kern="1200" dirty="0">
                <a:solidFill>
                  <a:schemeClr val="tx1"/>
                </a:solidFill>
                <a:effectLst/>
                <a:latin typeface="+mn-lt"/>
                <a:ea typeface="+mn-ea"/>
                <a:cs typeface="+mn-cs"/>
              </a:rPr>
              <a:t> e, iterativamente, scaricate le pagine associate a questi link. Il loro contenuto verrà analizzato e salvato per essere successivamente indicizzato.</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10</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9375176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Un sito Web può essere formalmente descritto come un grafo orientato, dove V è l’insieme dei nodi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di pagine Web) ed E è l’insieme degli archi, ovvero una coppia di elementi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in cui il secondo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è contenuto nella pagina del primo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a:t>
            </a:r>
          </a:p>
          <a:p>
            <a:r>
              <a:rPr lang="it-IT" sz="1200" kern="1200" dirty="0">
                <a:solidFill>
                  <a:schemeClr val="tx1"/>
                </a:solidFill>
                <a:effectLst/>
                <a:latin typeface="+mn-lt"/>
                <a:ea typeface="+mn-ea"/>
                <a:cs typeface="+mn-cs"/>
              </a:rPr>
              <a:t>Nella sperimentazione di questa tesi sono state utilizzate due tecniche di </a:t>
            </a:r>
            <a:r>
              <a:rPr lang="it-IT" sz="1200" kern="1200" dirty="0" err="1">
                <a:solidFill>
                  <a:schemeClr val="tx1"/>
                </a:solidFill>
                <a:effectLst/>
                <a:latin typeface="+mn-lt"/>
                <a:ea typeface="+mn-ea"/>
                <a:cs typeface="+mn-cs"/>
              </a:rPr>
              <a:t>Crawling</a:t>
            </a:r>
            <a:r>
              <a:rPr lang="it-IT" sz="1200" kern="1200" dirty="0">
                <a:solidFill>
                  <a:schemeClr val="tx1"/>
                </a:solidFill>
                <a:effectLst/>
                <a:latin typeface="+mn-lt"/>
                <a:ea typeface="+mn-ea"/>
                <a:cs typeface="+mn-cs"/>
              </a:rPr>
              <a:t>: il tradizionale, che considera e indicizza tutte le pagine del sito Web e quello con il vincolo sulle Liste Web, dove una </a:t>
            </a:r>
            <a:r>
              <a:rPr lang="it-IT" sz="1200" b="1" kern="1200" dirty="0">
                <a:solidFill>
                  <a:schemeClr val="tx1"/>
                </a:solidFill>
                <a:effectLst/>
                <a:latin typeface="+mn-lt"/>
                <a:ea typeface="+mn-ea"/>
                <a:cs typeface="+mn-cs"/>
              </a:rPr>
              <a:t>lista web </a:t>
            </a:r>
            <a:r>
              <a:rPr lang="it-IT" sz="1200" kern="1200" dirty="0">
                <a:solidFill>
                  <a:schemeClr val="tx1"/>
                </a:solidFill>
                <a:effectLst/>
                <a:latin typeface="+mn-lt"/>
                <a:ea typeface="+mn-ea"/>
                <a:cs typeface="+mn-cs"/>
              </a:rPr>
              <a:t>è una collezione di due o più elementi Web che hanno una struttura HTML simile, sono visualmente adiacenti ed allineati. L’allineamento può essere visto lungo l’asse x, y, griglia. Questo crawler filtra le pagine da indicizzare usando proprio le liste web. Questa soluzione è stata utilizzata perché il grafo del sito può essere pieno di link rumore, come hyperlink scorciatoia, che non sono rilevanti nel processo di Clustering. In più la struttura del sito Web è codificata in sistemi di navigazione che offrono una visuale della sua organizzazione. Questi sistemi vengono implementati come collezioni di link che hanno lo stesso dominio. Nel Box A in figura sono stati esclusi i link all’interno della lista perché non appartengono al dominio del sito.</a:t>
            </a:r>
          </a:p>
          <a:p>
            <a:r>
              <a:rPr lang="it-IT" sz="1200" kern="1200" dirty="0">
                <a:solidFill>
                  <a:schemeClr val="tx1"/>
                </a:solidFill>
                <a:effectLst/>
                <a:latin typeface="+mn-lt"/>
                <a:ea typeface="+mn-ea"/>
                <a:cs typeface="+mn-cs"/>
              </a:rPr>
              <a:t>Il Grafo prodotto da entrambi i Crawler è un </a:t>
            </a:r>
            <a:r>
              <a:rPr lang="it-IT" sz="1200" kern="1200" dirty="0" err="1">
                <a:solidFill>
                  <a:schemeClr val="tx1"/>
                </a:solidFill>
                <a:effectLst/>
                <a:latin typeface="+mn-lt"/>
                <a:ea typeface="+mn-ea"/>
                <a:cs typeface="+mn-cs"/>
              </a:rPr>
              <a:t>sottografo</a:t>
            </a:r>
            <a:r>
              <a:rPr lang="it-IT" sz="1200" kern="1200" dirty="0">
                <a:solidFill>
                  <a:schemeClr val="tx1"/>
                </a:solidFill>
                <a:effectLst/>
                <a:latin typeface="+mn-lt"/>
                <a:ea typeface="+mn-ea"/>
                <a:cs typeface="+mn-cs"/>
              </a:rPr>
              <a:t> G’, i cui insiemi sono sottoinsiemi rispettivamente di V ed E.</a:t>
            </a:r>
          </a:p>
          <a:p>
            <a:r>
              <a:rPr lang="it-IT" sz="1200" kern="1200" dirty="0">
                <a:solidFill>
                  <a:schemeClr val="tx1"/>
                </a:solidFill>
                <a:effectLst/>
                <a:latin typeface="+mn-lt"/>
                <a:ea typeface="+mn-ea"/>
                <a:cs typeface="+mn-cs"/>
              </a:rPr>
              <a:t>Una volta </a:t>
            </a:r>
            <a:r>
              <a:rPr lang="it-IT" sz="1200" kern="1200" dirty="0" err="1">
                <a:solidFill>
                  <a:schemeClr val="tx1"/>
                </a:solidFill>
                <a:effectLst/>
                <a:latin typeface="+mn-lt"/>
                <a:ea typeface="+mn-ea"/>
                <a:cs typeface="+mn-cs"/>
              </a:rPr>
              <a:t>Crawlato</a:t>
            </a:r>
            <a:r>
              <a:rPr lang="it-IT" sz="1200" kern="1200" dirty="0">
                <a:solidFill>
                  <a:schemeClr val="tx1"/>
                </a:solidFill>
                <a:effectLst/>
                <a:latin typeface="+mn-lt"/>
                <a:ea typeface="+mn-ea"/>
                <a:cs typeface="+mn-cs"/>
              </a:rPr>
              <a:t> il sito Web, gli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vengono normalizzati per evitare che il processo di </a:t>
            </a:r>
            <a:r>
              <a:rPr lang="it-IT" sz="1200" kern="1200" dirty="0" err="1">
                <a:solidFill>
                  <a:schemeClr val="tx1"/>
                </a:solidFill>
                <a:effectLst/>
                <a:latin typeface="+mn-lt"/>
                <a:ea typeface="+mn-ea"/>
                <a:cs typeface="+mn-cs"/>
              </a:rPr>
              <a:t>Crawling</a:t>
            </a:r>
            <a:r>
              <a:rPr lang="it-IT" sz="1200" kern="1200" dirty="0">
                <a:solidFill>
                  <a:schemeClr val="tx1"/>
                </a:solidFill>
                <a:effectLst/>
                <a:latin typeface="+mn-lt"/>
                <a:ea typeface="+mn-ea"/>
                <a:cs typeface="+mn-cs"/>
              </a:rPr>
              <a:t> li analizzi più di una volta. Normalizzare significa modificare e standardizzare gli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in modo tale da poter confrontare due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per definire se sono equivalenti, anche se sono sintatticamente differenti. Nell’esempio, anche se i due link di </a:t>
            </a:r>
            <a:r>
              <a:rPr lang="it-IT" sz="1200" kern="1200" dirty="0" err="1">
                <a:solidFill>
                  <a:schemeClr val="tx1"/>
                </a:solidFill>
                <a:effectLst/>
                <a:latin typeface="+mn-lt"/>
                <a:ea typeface="+mn-ea"/>
                <a:cs typeface="+mn-cs"/>
              </a:rPr>
              <a:t>facebook</a:t>
            </a:r>
            <a:r>
              <a:rPr lang="it-IT" sz="1200" kern="1200" dirty="0">
                <a:solidFill>
                  <a:schemeClr val="tx1"/>
                </a:solidFill>
                <a:effectLst/>
                <a:latin typeface="+mn-lt"/>
                <a:ea typeface="+mn-ea"/>
                <a:cs typeface="+mn-cs"/>
              </a:rPr>
              <a:t> sono sintatticamente differenti, sono equivalenti, poiché puntano allo stesso sito. Nella sperimentazione si è scelto di normalizzare gli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eliminando</a:t>
            </a:r>
          </a:p>
          <a:p>
            <a:pPr lvl="0"/>
            <a:r>
              <a:rPr lang="it-IT" sz="1200" b="1" kern="1200" dirty="0">
                <a:solidFill>
                  <a:schemeClr val="tx1"/>
                </a:solidFill>
                <a:effectLst/>
                <a:latin typeface="+mn-lt"/>
                <a:ea typeface="+mn-ea"/>
                <a:cs typeface="+mn-cs"/>
              </a:rPr>
              <a:t>Protocollo (http:// e https://)</a:t>
            </a:r>
          </a:p>
          <a:p>
            <a:pPr lvl="0"/>
            <a:r>
              <a:rPr lang="it-IT" sz="1200" b="1" kern="1200" dirty="0">
                <a:solidFill>
                  <a:schemeClr val="tx1"/>
                </a:solidFill>
                <a:effectLst/>
                <a:latin typeface="+mn-lt"/>
                <a:ea typeface="+mn-ea"/>
                <a:cs typeface="+mn-cs"/>
              </a:rPr>
              <a:t>www</a:t>
            </a:r>
          </a:p>
          <a:p>
            <a:pPr lvl="0"/>
            <a:r>
              <a:rPr lang="it-IT" sz="1200" b="1" kern="1200" dirty="0" err="1">
                <a:solidFill>
                  <a:schemeClr val="tx1"/>
                </a:solidFill>
                <a:effectLst/>
                <a:latin typeface="+mn-lt"/>
                <a:ea typeface="+mn-ea"/>
                <a:cs typeface="+mn-cs"/>
              </a:rPr>
              <a:t>slash</a:t>
            </a:r>
            <a:r>
              <a:rPr lang="it-IT" sz="1200" b="1" kern="1200" dirty="0">
                <a:solidFill>
                  <a:schemeClr val="tx1"/>
                </a:solidFill>
                <a:effectLst/>
                <a:latin typeface="+mn-lt"/>
                <a:ea typeface="+mn-ea"/>
                <a:cs typeface="+mn-cs"/>
              </a:rPr>
              <a:t> finale</a:t>
            </a: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11</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929881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Una volta concluso il processo di </a:t>
            </a:r>
            <a:r>
              <a:rPr lang="it-IT" sz="1200" kern="1200" dirty="0" err="1">
                <a:solidFill>
                  <a:schemeClr val="tx1"/>
                </a:solidFill>
                <a:effectLst/>
                <a:latin typeface="+mn-lt"/>
                <a:ea typeface="+mn-ea"/>
                <a:cs typeface="+mn-cs"/>
              </a:rPr>
              <a:t>Crawling</a:t>
            </a:r>
            <a:r>
              <a:rPr lang="it-IT" sz="1200" kern="1200" dirty="0">
                <a:solidFill>
                  <a:schemeClr val="tx1"/>
                </a:solidFill>
                <a:effectLst/>
                <a:latin typeface="+mn-lt"/>
                <a:ea typeface="+mn-ea"/>
                <a:cs typeface="+mn-cs"/>
              </a:rPr>
              <a:t>, viene prodotto il grafo del sito Web e il contenuto testuale di ogni pagina del sito.</a:t>
            </a:r>
          </a:p>
          <a:p>
            <a:r>
              <a:rPr lang="it-IT" sz="1200" kern="1200" dirty="0">
                <a:solidFill>
                  <a:schemeClr val="tx1"/>
                </a:solidFill>
                <a:effectLst/>
                <a:latin typeface="+mn-lt"/>
                <a:ea typeface="+mn-ea"/>
                <a:cs typeface="+mn-cs"/>
              </a:rPr>
              <a:t>Dal grafo viene prodotto un dataset basato sulle rappresentazioni vettoriali della struttura, del testo e della struttura con il testo. Nel primo caso sono stati utilizzati Word2Vec con i </a:t>
            </a:r>
            <a:r>
              <a:rPr lang="it-IT" sz="1200" kern="1200" dirty="0" err="1">
                <a:solidFill>
                  <a:schemeClr val="tx1"/>
                </a:solidFill>
                <a:effectLst/>
                <a:latin typeface="+mn-lt"/>
                <a:ea typeface="+mn-ea"/>
                <a:cs typeface="+mn-cs"/>
              </a:rPr>
              <a:t>RandomWalk</a:t>
            </a:r>
            <a:r>
              <a:rPr lang="it-IT" sz="1200" kern="1200" dirty="0">
                <a:solidFill>
                  <a:schemeClr val="tx1"/>
                </a:solidFill>
                <a:effectLst/>
                <a:latin typeface="+mn-lt"/>
                <a:ea typeface="+mn-ea"/>
                <a:cs typeface="+mn-cs"/>
              </a:rPr>
              <a:t> standard, Word2Vec modificato con i Random </a:t>
            </a:r>
            <a:r>
              <a:rPr lang="it-IT" sz="1200" kern="1200" dirty="0" err="1">
                <a:solidFill>
                  <a:schemeClr val="tx1"/>
                </a:solidFill>
                <a:effectLst/>
                <a:latin typeface="+mn-lt"/>
                <a:ea typeface="+mn-ea"/>
                <a:cs typeface="+mn-cs"/>
              </a:rPr>
              <a:t>Walk</a:t>
            </a:r>
            <a:r>
              <a:rPr lang="it-IT" sz="1200" kern="1200" dirty="0">
                <a:solidFill>
                  <a:schemeClr val="tx1"/>
                </a:solidFill>
                <a:effectLst/>
                <a:latin typeface="+mn-lt"/>
                <a:ea typeface="+mn-ea"/>
                <a:cs typeface="+mn-cs"/>
              </a:rPr>
              <a:t> a partenza fissa (dalla homepage) e LINE. Nel secondo caso sono stati utilizzati </a:t>
            </a:r>
            <a:r>
              <a:rPr lang="it-IT" sz="1200" kern="1200" dirty="0" err="1">
                <a:solidFill>
                  <a:schemeClr val="tx1"/>
                </a:solidFill>
                <a:effectLst/>
                <a:latin typeface="+mn-lt"/>
                <a:ea typeface="+mn-ea"/>
                <a:cs typeface="+mn-cs"/>
              </a:rPr>
              <a:t>tf-idf</a:t>
            </a:r>
            <a:r>
              <a:rPr lang="it-IT" sz="1200" kern="1200" dirty="0">
                <a:solidFill>
                  <a:schemeClr val="tx1"/>
                </a:solidFill>
                <a:effectLst/>
                <a:latin typeface="+mn-lt"/>
                <a:ea typeface="+mn-ea"/>
                <a:cs typeface="+mn-cs"/>
              </a:rPr>
              <a:t> e doc2vec. Nell’ultimo caso la concatenazione dei vettori che contengono le informazioni della struttura con quelli testuali.</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12</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836049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I random </a:t>
            </a:r>
            <a:r>
              <a:rPr lang="it-IT" sz="1200" kern="1200" dirty="0" err="1">
                <a:solidFill>
                  <a:schemeClr val="tx1"/>
                </a:solidFill>
                <a:effectLst/>
                <a:latin typeface="+mn-lt"/>
                <a:ea typeface="+mn-ea"/>
                <a:cs typeface="+mn-cs"/>
              </a:rPr>
              <a:t>walk</a:t>
            </a:r>
            <a:r>
              <a:rPr lang="it-IT" sz="1200" kern="1200" dirty="0">
                <a:solidFill>
                  <a:schemeClr val="tx1"/>
                </a:solidFill>
                <a:effectLst/>
                <a:latin typeface="+mn-lt"/>
                <a:ea typeface="+mn-ea"/>
                <a:cs typeface="+mn-cs"/>
              </a:rPr>
              <a:t> sono delle passeggiate aleatorie, usate nella sperimentazione di questa tesi per l’esplorazione del grafo del sito Web in analisi. Vengono generate sequenze di URL, partendo da un nodo del grafo e seguendo ricorsivamente un hyperlink casuale fino ad un limite prefissato. Esistono due tipologie: quella standard, in cui ogni nuova sequenza parte da un nodo casuale, e quella a partenza fissa, in cui ogni nuova sequenza parte da un nodo specificato. Per la sperimentazione si è scelto di usare come nodo specificato la homepage del sito.</a:t>
            </a:r>
          </a:p>
          <a:p>
            <a:r>
              <a:rPr lang="it-IT" sz="1200" kern="1200" dirty="0">
                <a:solidFill>
                  <a:schemeClr val="tx1"/>
                </a:solidFill>
                <a:effectLst/>
                <a:latin typeface="+mn-lt"/>
                <a:ea typeface="+mn-ea"/>
                <a:cs typeface="+mn-cs"/>
              </a:rPr>
              <a:t>La scelta dei random </a:t>
            </a:r>
            <a:r>
              <a:rPr lang="it-IT" sz="1200" kern="1200" dirty="0" err="1">
                <a:solidFill>
                  <a:schemeClr val="tx1"/>
                </a:solidFill>
                <a:effectLst/>
                <a:latin typeface="+mn-lt"/>
                <a:ea typeface="+mn-ea"/>
                <a:cs typeface="+mn-cs"/>
              </a:rPr>
              <a:t>walk</a:t>
            </a:r>
            <a:r>
              <a:rPr lang="it-IT" sz="1200" kern="1200" dirty="0">
                <a:solidFill>
                  <a:schemeClr val="tx1"/>
                </a:solidFill>
                <a:effectLst/>
                <a:latin typeface="+mn-lt"/>
                <a:ea typeface="+mn-ea"/>
                <a:cs typeface="+mn-cs"/>
              </a:rPr>
              <a:t> è data dal fatto che, per esplorare un grafo, bisognerebbe esplorare tutte le possibili opzioni. Questo tipo di esplorazione è altamente complesso in termini di computazione. Le passeggiate aleatorie permettono di avere buone approssimazioni nell’esplorazione del grafo del sito. Analizzando la figura, però, ci si rende conto che potrebbe arrivare ad un nodo che non presenta ulteriori collegamenti (nel caso di F). Nel caso del Web, i nodi sono pagine che non hanno link al loro interno. La soluzione generalmente adottata è quella di effettuare un “salto” verso una qualsiasi altra pagina (nodo). In questa tesi, se si arriva ad una pagina senza link, l’</a:t>
            </a:r>
            <a:r>
              <a:rPr lang="it-IT" sz="1200" kern="1200" dirty="0" err="1">
                <a:solidFill>
                  <a:schemeClr val="tx1"/>
                </a:solidFill>
                <a:effectLst/>
                <a:latin typeface="+mn-lt"/>
                <a:ea typeface="+mn-ea"/>
                <a:cs typeface="+mn-cs"/>
              </a:rPr>
              <a:t>attraversatore</a:t>
            </a:r>
            <a:r>
              <a:rPr lang="it-IT" sz="1200" kern="1200" dirty="0">
                <a:solidFill>
                  <a:schemeClr val="tx1"/>
                </a:solidFill>
                <a:effectLst/>
                <a:latin typeface="+mn-lt"/>
                <a:ea typeface="+mn-ea"/>
                <a:cs typeface="+mn-cs"/>
              </a:rPr>
              <a:t> semplicemente si blocca, anche se non arriva al limite prefissato.</a:t>
            </a:r>
          </a:p>
          <a:p>
            <a:r>
              <a:rPr lang="it-IT" sz="1200" kern="1200" dirty="0">
                <a:solidFill>
                  <a:schemeClr val="tx1"/>
                </a:solidFill>
                <a:effectLst/>
                <a:latin typeface="+mn-lt"/>
                <a:ea typeface="+mn-ea"/>
                <a:cs typeface="+mn-cs"/>
              </a:rPr>
              <a:t>I random </a:t>
            </a:r>
            <a:r>
              <a:rPr lang="it-IT" sz="1200" kern="1200" dirty="0" err="1">
                <a:solidFill>
                  <a:schemeClr val="tx1"/>
                </a:solidFill>
                <a:effectLst/>
                <a:latin typeface="+mn-lt"/>
                <a:ea typeface="+mn-ea"/>
                <a:cs typeface="+mn-cs"/>
              </a:rPr>
              <a:t>walk</a:t>
            </a:r>
            <a:r>
              <a:rPr lang="it-IT" sz="1200" kern="1200" dirty="0">
                <a:solidFill>
                  <a:schemeClr val="tx1"/>
                </a:solidFill>
                <a:effectLst/>
                <a:latin typeface="+mn-lt"/>
                <a:ea typeface="+mn-ea"/>
                <a:cs typeface="+mn-cs"/>
              </a:rPr>
              <a:t> sono stati utilizzati per far apprendere a Word2Vec la struttura del grafo del sito Web.</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13</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91966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Word2Vec è un algoritmo di Word </a:t>
            </a:r>
            <a:r>
              <a:rPr lang="it-IT" sz="1200" kern="1200" dirty="0" err="1">
                <a:solidFill>
                  <a:schemeClr val="tx1"/>
                </a:solidFill>
                <a:effectLst/>
                <a:latin typeface="+mn-lt"/>
                <a:ea typeface="+mn-ea"/>
                <a:cs typeface="+mn-cs"/>
              </a:rPr>
              <a:t>Embedding</a:t>
            </a:r>
            <a:r>
              <a:rPr lang="it-IT" sz="1200" kern="1200" dirty="0">
                <a:solidFill>
                  <a:schemeClr val="tx1"/>
                </a:solidFill>
                <a:effectLst/>
                <a:latin typeface="+mn-lt"/>
                <a:ea typeface="+mn-ea"/>
                <a:cs typeface="+mn-cs"/>
              </a:rPr>
              <a:t>, ovvero una funzione parametrizzata che trasforma le parole in un vettore ad n dimensioni, come si evince dall’esempio. Questa rete neurale costruisce un vocabolario delle parole, in cui ogni termine ha un vettore. Word2Vec ha due modelli di apprendimento: CBOW e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a:t>
            </a:r>
          </a:p>
          <a:p>
            <a:r>
              <a:rPr lang="it-IT" sz="1200" b="1" kern="1200" dirty="0">
                <a:solidFill>
                  <a:schemeClr val="tx1"/>
                </a:solidFill>
                <a:effectLst/>
                <a:latin typeface="+mn-lt"/>
                <a:ea typeface="+mn-ea"/>
                <a:cs typeface="+mn-cs"/>
              </a:rPr>
              <a:t>CBOW</a:t>
            </a:r>
            <a:r>
              <a:rPr lang="it-IT" sz="1200" kern="1200" dirty="0">
                <a:solidFill>
                  <a:schemeClr val="tx1"/>
                </a:solidFill>
                <a:effectLst/>
                <a:latin typeface="+mn-lt"/>
                <a:ea typeface="+mn-ea"/>
                <a:cs typeface="+mn-cs"/>
              </a:rPr>
              <a:t> consiste nel predire una determinata parola a partire dal suo contesto, ovvero le parole che vengono prese in considerazione durante l’apprendimento, data una determinata parola. </a:t>
            </a:r>
          </a:p>
          <a:p>
            <a:r>
              <a:rPr lang="it-IT" sz="1200" kern="1200" dirty="0">
                <a:solidFill>
                  <a:schemeClr val="tx1"/>
                </a:solidFill>
                <a:effectLst/>
                <a:latin typeface="+mn-lt"/>
                <a:ea typeface="+mn-ea"/>
                <a:cs typeface="+mn-cs"/>
              </a:rPr>
              <a:t>In questa tesi è stato utilizzato come modello di apprendimento </a:t>
            </a:r>
            <a:r>
              <a:rPr lang="it-IT" sz="1200" b="1"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poiché permette di ottenere risultati più accurati].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consiste nel trovare rappresentazioni vettoriali delle parole per predire quelle circostanti in una frase. </a:t>
            </a: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14</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848432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Formalmente, data una sequenza di parole w1…</a:t>
            </a:r>
            <a:r>
              <a:rPr lang="it-IT" sz="1200" kern="1200" dirty="0" err="1">
                <a:solidFill>
                  <a:schemeClr val="tx1"/>
                </a:solidFill>
                <a:effectLst/>
                <a:latin typeface="+mn-lt"/>
                <a:ea typeface="+mn-ea"/>
                <a:cs typeface="+mn-cs"/>
              </a:rPr>
              <a:t>wt</a:t>
            </a:r>
            <a:r>
              <a:rPr lang="it-IT" sz="1200" kern="1200" dirty="0">
                <a:solidFill>
                  <a:schemeClr val="tx1"/>
                </a:solidFill>
                <a:effectLst/>
                <a:latin typeface="+mn-lt"/>
                <a:ea typeface="+mn-ea"/>
                <a:cs typeface="+mn-cs"/>
              </a:rPr>
              <a:t> viene costruito un vocabolario, i cui termini hanno un vettore con n dimensione generato casualmente. L’obiettivo di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è massimizzare la probabilità media logaritmica della parola del contesto, data la parola target. Supponiamo di avere la frase in esempio con dimensione della finestra di contesto 1, verrà costruito un dataset come in esempio e si cercherà di massimizzare la probabilità media logaritmica per ogni coppia di parole. Ad ogni passo vengono aggiornati i vettori delle parole precedentemente apprese. L’intero processo di apprendimento viene ripetuto sull’intera collezione di dati.</a:t>
            </a: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15</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3009855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Per raggiungere uno degli obiettivi di questa sperimentazione, si è deciso di modificare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della libreria deeplearning4j, in maniera tale da considerare solo il contesto sinistro, ovvero le parole che si trovano alla sinistra di quella target. Dall’esempio si evince il funzionamento. Durante il lavoro di tesi, si è analizzato il valore b, che permette di aumentare o diminuire la finestra di contesto, dando più importanza alle parole più vicine a quella in analisi.</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16</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191757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LINE è un nuovo modello di apprendimento, capace di produrre rappresentazioni vettoriali dei vertici in una rete o grafo. Un grafo è una coppia G = (V, E) di insiemi, dove V insieme dei nodi ed E degli archi. L’obiettivo di LINE è quello di rappresentare ogni vertice v appartenente a v in un vettore </a:t>
            </a:r>
            <a:r>
              <a:rPr lang="it-IT" sz="1200" kern="1200" dirty="0" err="1">
                <a:solidFill>
                  <a:schemeClr val="tx1"/>
                </a:solidFill>
                <a:effectLst/>
                <a:latin typeface="+mn-lt"/>
                <a:ea typeface="+mn-ea"/>
                <a:cs typeface="+mn-cs"/>
              </a:rPr>
              <a:t>Rd</a:t>
            </a:r>
            <a:r>
              <a:rPr lang="it-IT" sz="1200" kern="1200" dirty="0">
                <a:solidFill>
                  <a:schemeClr val="tx1"/>
                </a:solidFill>
                <a:effectLst/>
                <a:latin typeface="+mn-lt"/>
                <a:ea typeface="+mn-ea"/>
                <a:cs typeface="+mn-cs"/>
              </a:rPr>
              <a:t>, dove d è molto più piccolo della dimensione dell’insieme V. Una particolarità di LINE è che permette di preservare la prossimità di primo e di secondo ordine. In entrambi si cerca di ottimizzare le funzioni di perdita riportate sulla slide. Per spiegare la differenza tra prossimità di primo e secondo ordine, analizziamo la figura: con prossimità di primo ordine si intende la somiglianza di due nodi, ovvero due nodi sono simili se sono vicini e collegati da un arco (altrimenti la prossimità è 0); con prossimità di secondo ordine, invece, si intende che due nodi sono simili se condividono lo stesso vicinato. La prossimità di primo ordine non è sufficiente per preservare la struttura del network, poiché può capitare che due nodi simili non siano direttamente collegati. Per questo è stata implementata la tipologia di secondo ordine.</a:t>
            </a:r>
          </a:p>
          <a:p>
            <a:r>
              <a:rPr lang="it-IT" sz="1200" kern="1200" dirty="0">
                <a:solidFill>
                  <a:schemeClr val="tx1"/>
                </a:solidFill>
                <a:effectLst/>
                <a:latin typeface="+mn-lt"/>
                <a:ea typeface="+mn-ea"/>
                <a:cs typeface="+mn-cs"/>
              </a:rPr>
              <a:t>La differenza con Word2Vec sta nel fatto che LINE permette di analizzare al più i vicini dei vicini di un dato nodo (relazioni aventi profondità 2); Word2Vec permette di analizzare relazioni più ampie.</a:t>
            </a: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17</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43983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err="1">
                <a:solidFill>
                  <a:schemeClr val="tx1"/>
                </a:solidFill>
                <a:effectLst/>
                <a:latin typeface="+mn-lt"/>
                <a:ea typeface="+mn-ea"/>
                <a:cs typeface="+mn-cs"/>
              </a:rPr>
              <a:t>Tf-idf</a:t>
            </a:r>
            <a:r>
              <a:rPr lang="it-IT" sz="1200" kern="1200" dirty="0">
                <a:solidFill>
                  <a:schemeClr val="tx1"/>
                </a:solidFill>
                <a:effectLst/>
                <a:latin typeface="+mn-lt"/>
                <a:ea typeface="+mn-ea"/>
                <a:cs typeface="+mn-cs"/>
              </a:rPr>
              <a:t> è una funzione che viene usata per misurare l’importanza di un termine rispetto ad un documento o ad una collezione di documenti. È composto da due fattori: </a:t>
            </a:r>
            <a:r>
              <a:rPr lang="it-IT" sz="1200" kern="1200" dirty="0" err="1">
                <a:solidFill>
                  <a:schemeClr val="tx1"/>
                </a:solidFill>
                <a:effectLst/>
                <a:latin typeface="+mn-lt"/>
                <a:ea typeface="+mn-ea"/>
                <a:cs typeface="+mn-cs"/>
              </a:rPr>
              <a:t>tf</a:t>
            </a:r>
            <a:r>
              <a:rPr lang="it-IT" sz="1200" kern="1200" dirty="0">
                <a:solidFill>
                  <a:schemeClr val="tx1"/>
                </a:solidFill>
                <a:effectLst/>
                <a:latin typeface="+mn-lt"/>
                <a:ea typeface="+mn-ea"/>
                <a:cs typeface="+mn-cs"/>
              </a:rPr>
              <a:t> e </a:t>
            </a:r>
            <a:r>
              <a:rPr lang="it-IT" sz="1200" kern="1200" dirty="0" err="1">
                <a:solidFill>
                  <a:schemeClr val="tx1"/>
                </a:solidFill>
                <a:effectLst/>
                <a:latin typeface="+mn-lt"/>
                <a:ea typeface="+mn-ea"/>
                <a:cs typeface="+mn-cs"/>
              </a:rPr>
              <a:t>idf</a:t>
            </a:r>
            <a:r>
              <a:rPr lang="it-IT" sz="1200" kern="1200" dirty="0">
                <a:solidFill>
                  <a:schemeClr val="tx1"/>
                </a:solidFill>
                <a:effectLst/>
                <a:latin typeface="+mn-lt"/>
                <a:ea typeface="+mn-ea"/>
                <a:cs typeface="+mn-cs"/>
              </a:rPr>
              <a:t>.</a:t>
            </a:r>
          </a:p>
          <a:p>
            <a:r>
              <a:rPr lang="it-IT" sz="1200" kern="1200" dirty="0" err="1">
                <a:solidFill>
                  <a:schemeClr val="tx1"/>
                </a:solidFill>
                <a:effectLst/>
                <a:latin typeface="+mn-lt"/>
                <a:ea typeface="+mn-ea"/>
                <a:cs typeface="+mn-cs"/>
              </a:rPr>
              <a:t>Tf</a:t>
            </a:r>
            <a:r>
              <a:rPr lang="it-IT" sz="1200" kern="1200" dirty="0">
                <a:solidFill>
                  <a:schemeClr val="tx1"/>
                </a:solidFill>
                <a:effectLst/>
                <a:latin typeface="+mn-lt"/>
                <a:ea typeface="+mn-ea"/>
                <a:cs typeface="+mn-cs"/>
              </a:rPr>
              <a:t> misura quante volte un termine appare in un documento. Dato che ogni documento ha un differente numero di parole, è possibile che un termine possa apparire più volte in documenti più lunghi che in quelli più corti. Questo problema viene risolto dividendo la frequenza dei termini per la lunghezza del documento. La frequenza del termine è calcolata dalla formula in slide, dove </a:t>
            </a:r>
            <a:r>
              <a:rPr lang="it-IT" sz="1200" kern="1200" dirty="0" err="1">
                <a:solidFill>
                  <a:schemeClr val="tx1"/>
                </a:solidFill>
                <a:effectLst/>
                <a:latin typeface="+mn-lt"/>
                <a:ea typeface="+mn-ea"/>
                <a:cs typeface="+mn-cs"/>
              </a:rPr>
              <a:t>nij</a:t>
            </a:r>
            <a:r>
              <a:rPr lang="it-IT" sz="1200" kern="1200" dirty="0">
                <a:solidFill>
                  <a:schemeClr val="tx1"/>
                </a:solidFill>
                <a:effectLst/>
                <a:latin typeface="+mn-lt"/>
                <a:ea typeface="+mn-ea"/>
                <a:cs typeface="+mn-cs"/>
              </a:rPr>
              <a:t> è il numero di occorrenze del termine ti che si trova nel documenti dj, il denominatore è la dimensione del documento dj.</a:t>
            </a:r>
          </a:p>
          <a:p>
            <a:r>
              <a:rPr lang="it-IT" sz="1200" kern="1200" dirty="0" err="1">
                <a:solidFill>
                  <a:schemeClr val="tx1"/>
                </a:solidFill>
                <a:effectLst/>
                <a:latin typeface="+mn-lt"/>
                <a:ea typeface="+mn-ea"/>
                <a:cs typeface="+mn-cs"/>
              </a:rPr>
              <a:t>Idf</a:t>
            </a:r>
            <a:r>
              <a:rPr lang="it-IT" sz="1200" kern="1200" dirty="0">
                <a:solidFill>
                  <a:schemeClr val="tx1"/>
                </a:solidFill>
                <a:effectLst/>
                <a:latin typeface="+mn-lt"/>
                <a:ea typeface="+mn-ea"/>
                <a:cs typeface="+mn-cs"/>
              </a:rPr>
              <a:t> misura i termini che si presentano più volte in un documento, ma con meno frequenza in tutta la collezione di documenti. Questo perché potrebbero esserci termini più significativi che appaiono raramente in un documento, ma frequentemente nella collezione dei documenti. La formula calcola proprio questo, dove |D| è il numero di documenti nella collezione, il denominatore è il numero di documenti che contengono il termine ti.</a:t>
            </a: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18</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3006191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Doc2Vec è una estensione di word2vec che aggrega tutte le parole di un paragrafo in un vettore. Il processo di apprendimento avviene in maniera simile a word2vec, ma limitando l’apprendimento delle parole ad ogni paragrafo. Vengono create due matrici: una dei paragrafi e una delle parole. Vengono usati gli stessi modelli di apprendimento di Word2Vec. Il vettore del paragrafo è condiviso per tutte le parole che si trovano nello stesso, ma non per altri paragrafi. I vettori dei paragrafi e delle parole vengono usati durante l’apprendimento e aggiornati ad ogni passo.</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19</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697372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Come tutti sappiamo, il Web è la più grande, eterogenea e </a:t>
            </a:r>
            <a:r>
              <a:rPr lang="it-IT" sz="1200" kern="1200" dirty="0" err="1">
                <a:solidFill>
                  <a:schemeClr val="tx1"/>
                </a:solidFill>
                <a:effectLst/>
                <a:latin typeface="+mn-lt"/>
                <a:ea typeface="+mn-ea"/>
                <a:cs typeface="+mn-cs"/>
              </a:rPr>
              <a:t>dimanica</a:t>
            </a:r>
            <a:r>
              <a:rPr lang="it-IT" sz="1200" kern="1200" dirty="0">
                <a:solidFill>
                  <a:schemeClr val="tx1"/>
                </a:solidFill>
                <a:effectLst/>
                <a:latin typeface="+mn-lt"/>
                <a:ea typeface="+mn-ea"/>
                <a:cs typeface="+mn-cs"/>
              </a:rPr>
              <a:t> sorgente di informazioni liberamente fruibile da chiunque:</a:t>
            </a:r>
          </a:p>
          <a:p>
            <a:pPr lvl="0"/>
            <a:r>
              <a:rPr lang="it-IT" sz="1200" b="1" kern="1200" dirty="0">
                <a:solidFill>
                  <a:schemeClr val="tx1"/>
                </a:solidFill>
                <a:effectLst/>
                <a:latin typeface="+mn-lt"/>
                <a:ea typeface="+mn-ea"/>
                <a:cs typeface="+mn-cs"/>
              </a:rPr>
              <a:t>Grande</a:t>
            </a:r>
            <a:r>
              <a:rPr lang="it-IT" sz="1200" kern="1200" dirty="0">
                <a:solidFill>
                  <a:schemeClr val="tx1"/>
                </a:solidFill>
                <a:effectLst/>
                <a:latin typeface="+mn-lt"/>
                <a:ea typeface="+mn-ea"/>
                <a:cs typeface="+mn-cs"/>
              </a:rPr>
              <a:t> perché il numero di produttori di informazioni è uguale al numero di consumatori, facendo crescere costantemente le informazioni sul Web.</a:t>
            </a:r>
          </a:p>
          <a:p>
            <a:pPr lvl="0"/>
            <a:r>
              <a:rPr lang="it-IT" sz="1200" b="1" kern="1200" dirty="0">
                <a:solidFill>
                  <a:schemeClr val="tx1"/>
                </a:solidFill>
                <a:effectLst/>
                <a:latin typeface="+mn-lt"/>
                <a:ea typeface="+mn-ea"/>
                <a:cs typeface="+mn-cs"/>
              </a:rPr>
              <a:t>Eterogenea</a:t>
            </a:r>
            <a:r>
              <a:rPr lang="it-IT" sz="1200" kern="1200" dirty="0">
                <a:solidFill>
                  <a:schemeClr val="tx1"/>
                </a:solidFill>
                <a:effectLst/>
                <a:latin typeface="+mn-lt"/>
                <a:ea typeface="+mn-ea"/>
                <a:cs typeface="+mn-cs"/>
              </a:rPr>
              <a:t> perché dipende sia dal formato delle pagine sia dal contenuto testuale. Nel primo caso, esistono 3 tipologie:</a:t>
            </a:r>
          </a:p>
          <a:p>
            <a:pPr lvl="1"/>
            <a:r>
              <a:rPr lang="it-IT" sz="1200" b="1" kern="1200" dirty="0">
                <a:solidFill>
                  <a:schemeClr val="tx1"/>
                </a:solidFill>
                <a:effectLst/>
                <a:latin typeface="+mn-lt"/>
                <a:ea typeface="+mn-ea"/>
                <a:cs typeface="+mn-cs"/>
              </a:rPr>
              <a:t>Pagine non strutturate</a:t>
            </a:r>
            <a:r>
              <a:rPr lang="it-IT" sz="1200" kern="1200" dirty="0">
                <a:solidFill>
                  <a:schemeClr val="tx1"/>
                </a:solidFill>
                <a:effectLst/>
                <a:latin typeface="+mn-lt"/>
                <a:ea typeface="+mn-ea"/>
                <a:cs typeface="+mn-cs"/>
              </a:rPr>
              <a:t>: pagine scritte in linguaggio naturale e non sono caratterizzate da nessuna struttura;</a:t>
            </a:r>
          </a:p>
          <a:p>
            <a:pPr lvl="1"/>
            <a:r>
              <a:rPr lang="it-IT" sz="1200" b="1" kern="1200" dirty="0">
                <a:solidFill>
                  <a:schemeClr val="tx1"/>
                </a:solidFill>
                <a:effectLst/>
                <a:latin typeface="+mn-lt"/>
                <a:ea typeface="+mn-ea"/>
                <a:cs typeface="+mn-cs"/>
              </a:rPr>
              <a:t>Pagine strutturate</a:t>
            </a:r>
            <a:r>
              <a:rPr lang="it-IT" sz="1200" kern="1200" dirty="0">
                <a:solidFill>
                  <a:schemeClr val="tx1"/>
                </a:solidFill>
                <a:effectLst/>
                <a:latin typeface="+mn-lt"/>
                <a:ea typeface="+mn-ea"/>
                <a:cs typeface="+mn-cs"/>
              </a:rPr>
              <a:t>: pagine generate da una sorgente dati di tipo strutturato (database): i dati vengono pubblicati una volta che vengono inseriti in una qualche struttura (forma tabellare);</a:t>
            </a:r>
          </a:p>
          <a:p>
            <a:pPr lvl="1"/>
            <a:r>
              <a:rPr lang="it-IT" sz="1200" b="1" kern="1200" dirty="0">
                <a:solidFill>
                  <a:schemeClr val="tx1"/>
                </a:solidFill>
                <a:effectLst/>
                <a:latin typeface="+mn-lt"/>
                <a:ea typeface="+mn-ea"/>
                <a:cs typeface="+mn-cs"/>
              </a:rPr>
              <a:t>Pagine </a:t>
            </a:r>
            <a:r>
              <a:rPr lang="it-IT" sz="1200" b="1" kern="1200" dirty="0" err="1">
                <a:solidFill>
                  <a:schemeClr val="tx1"/>
                </a:solidFill>
                <a:effectLst/>
                <a:latin typeface="+mn-lt"/>
                <a:ea typeface="+mn-ea"/>
                <a:cs typeface="+mn-cs"/>
              </a:rPr>
              <a:t>semistrutturate</a:t>
            </a:r>
            <a:r>
              <a:rPr lang="it-IT" sz="1200" kern="1200" dirty="0">
                <a:solidFill>
                  <a:schemeClr val="tx1"/>
                </a:solidFill>
                <a:effectLst/>
                <a:latin typeface="+mn-lt"/>
                <a:ea typeface="+mn-ea"/>
                <a:cs typeface="+mn-cs"/>
              </a:rPr>
              <a:t>: sono una via di mezzo delle tipologie precedentemente descritte.</a:t>
            </a:r>
          </a:p>
          <a:p>
            <a:r>
              <a:rPr lang="it-IT" sz="1200" kern="1200" dirty="0">
                <a:solidFill>
                  <a:schemeClr val="tx1"/>
                </a:solidFill>
                <a:effectLst/>
                <a:latin typeface="+mn-lt"/>
                <a:ea typeface="+mn-ea"/>
                <a:cs typeface="+mn-cs"/>
              </a:rPr>
              <a:t>Nel secondo caso, l’eterogeneità del Web è definita dal fatto che le pagine vengono create da milioni di persone aventi differente cultura, abilità e linguaggio. Da questo si deduce che le pagine Web possono avere informazioni simili o uguali, ma presentate e organizzate in maniera completamente differente.</a:t>
            </a:r>
          </a:p>
          <a:p>
            <a:pPr lvl="0"/>
            <a:r>
              <a:rPr lang="it-IT" sz="1200" b="1" kern="1200" dirty="0">
                <a:solidFill>
                  <a:schemeClr val="tx1"/>
                </a:solidFill>
                <a:effectLst/>
                <a:latin typeface="+mn-lt"/>
                <a:ea typeface="+mn-ea"/>
                <a:cs typeface="+mn-cs"/>
              </a:rPr>
              <a:t>Dinamica</a:t>
            </a:r>
            <a:r>
              <a:rPr lang="it-IT" sz="1200" kern="1200" dirty="0">
                <a:solidFill>
                  <a:schemeClr val="tx1"/>
                </a:solidFill>
                <a:effectLst/>
                <a:latin typeface="+mn-lt"/>
                <a:ea typeface="+mn-ea"/>
                <a:cs typeface="+mn-cs"/>
              </a:rPr>
              <a:t> perché ogni secondo vengono create, distrutte e modificate migliaia di pagine. Il contenuto e la struttura delle pagine Web cambiano con frequenza.</a:t>
            </a:r>
          </a:p>
          <a:p>
            <a:r>
              <a:rPr lang="it-IT" sz="1200" kern="1200" dirty="0">
                <a:solidFill>
                  <a:schemeClr val="tx1"/>
                </a:solidFill>
                <a:effectLst/>
                <a:latin typeface="+mn-lt"/>
                <a:ea typeface="+mn-ea"/>
                <a:cs typeface="+mn-cs"/>
              </a:rPr>
              <a:t>Estrarre l’informazione dal Web, quindi, richiede l’utilizzo di metodologie di differenti campi: [sulle slide]</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2</a:t>
            </a:fld>
            <a:endParaRPr lang="en-US" sz="1800" b="0" strike="noStrike" spc="-1">
              <a:solidFill>
                <a:srgbClr val="000000"/>
              </a:solidFill>
              <a:uFill>
                <a:solidFill>
                  <a:srgbClr val="FFFFFF"/>
                </a:solidFill>
              </a:uFill>
              <a:latin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L’ultimo passo della metodologia è il Clustering delle pagine apprese. Sono stati utilizzati algoritmi di </a:t>
            </a:r>
            <a:r>
              <a:rPr lang="it-IT" sz="1200" kern="1200" dirty="0" err="1">
                <a:solidFill>
                  <a:schemeClr val="tx1"/>
                </a:solidFill>
                <a:effectLst/>
                <a:latin typeface="+mn-lt"/>
                <a:ea typeface="+mn-ea"/>
                <a:cs typeface="+mn-cs"/>
              </a:rPr>
              <a:t>clustering</a:t>
            </a:r>
            <a:r>
              <a:rPr lang="it-IT" sz="1200" kern="1200" dirty="0">
                <a:solidFill>
                  <a:schemeClr val="tx1"/>
                </a:solidFill>
                <a:effectLst/>
                <a:latin typeface="+mn-lt"/>
                <a:ea typeface="+mn-ea"/>
                <a:cs typeface="+mn-cs"/>
              </a:rPr>
              <a:t> che sfruttano le rappresentazioni vettoriali, ovvero </a:t>
            </a:r>
            <a:r>
              <a:rPr lang="it-IT" sz="1200" kern="1200" dirty="0" err="1">
                <a:solidFill>
                  <a:schemeClr val="tx1"/>
                </a:solidFill>
                <a:effectLst/>
                <a:latin typeface="+mn-lt"/>
                <a:ea typeface="+mn-ea"/>
                <a:cs typeface="+mn-cs"/>
              </a:rPr>
              <a:t>Kmeans</a:t>
            </a:r>
            <a:r>
              <a:rPr lang="it-IT" sz="1200" kern="1200" dirty="0">
                <a:solidFill>
                  <a:schemeClr val="tx1"/>
                </a:solidFill>
                <a:effectLst/>
                <a:latin typeface="+mn-lt"/>
                <a:ea typeface="+mn-ea"/>
                <a:cs typeface="+mn-cs"/>
              </a:rPr>
              <a:t> e </a:t>
            </a:r>
            <a:r>
              <a:rPr lang="it-IT" sz="1200" kern="1200" dirty="0" err="1">
                <a:solidFill>
                  <a:schemeClr val="tx1"/>
                </a:solidFill>
                <a:effectLst/>
                <a:latin typeface="+mn-lt"/>
                <a:ea typeface="+mn-ea"/>
                <a:cs typeface="+mn-cs"/>
              </a:rPr>
              <a:t>hdbscan</a:t>
            </a:r>
            <a:r>
              <a:rPr lang="it-IT" sz="1200" kern="1200" dirty="0">
                <a:solidFill>
                  <a:schemeClr val="tx1"/>
                </a:solidFill>
                <a:effectLst/>
                <a:latin typeface="+mn-lt"/>
                <a:ea typeface="+mn-ea"/>
                <a:cs typeface="+mn-cs"/>
              </a:rPr>
              <a:t>. Sono stati scelti questi due algoritmi perché sono ben conosciuti ed hanno molte proprietà complementari. Infatti </a:t>
            </a:r>
            <a:r>
              <a:rPr lang="it-IT" sz="1200" kern="1200" dirty="0" err="1">
                <a:solidFill>
                  <a:schemeClr val="tx1"/>
                </a:solidFill>
                <a:effectLst/>
                <a:latin typeface="+mn-lt"/>
                <a:ea typeface="+mn-ea"/>
                <a:cs typeface="+mn-cs"/>
              </a:rPr>
              <a:t>kmeans</a:t>
            </a:r>
            <a:r>
              <a:rPr lang="it-IT" sz="1200" kern="1200" dirty="0">
                <a:solidFill>
                  <a:schemeClr val="tx1"/>
                </a:solidFill>
                <a:effectLst/>
                <a:latin typeface="+mn-lt"/>
                <a:ea typeface="+mn-ea"/>
                <a:cs typeface="+mn-cs"/>
              </a:rPr>
              <a:t> basa il processo di raggruppamento in base alla distanza dei </a:t>
            </a:r>
            <a:r>
              <a:rPr lang="it-IT" sz="1200" kern="1200" dirty="0" err="1">
                <a:solidFill>
                  <a:schemeClr val="tx1"/>
                </a:solidFill>
                <a:effectLst/>
                <a:latin typeface="+mn-lt"/>
                <a:ea typeface="+mn-ea"/>
                <a:cs typeface="+mn-cs"/>
              </a:rPr>
              <a:t>centroidi</a:t>
            </a:r>
            <a:r>
              <a:rPr lang="it-IT" sz="1200" kern="1200" dirty="0">
                <a:solidFill>
                  <a:schemeClr val="tx1"/>
                </a:solidFill>
                <a:effectLst/>
                <a:latin typeface="+mn-lt"/>
                <a:ea typeface="+mn-ea"/>
                <a:cs typeface="+mn-cs"/>
              </a:rPr>
              <a:t> del cluster (media di tutti i campioni); </a:t>
            </a:r>
            <a:r>
              <a:rPr lang="it-IT" sz="1200" kern="1200" dirty="0" err="1">
                <a:solidFill>
                  <a:schemeClr val="tx1"/>
                </a:solidFill>
                <a:effectLst/>
                <a:latin typeface="+mn-lt"/>
                <a:ea typeface="+mn-ea"/>
                <a:cs typeface="+mn-cs"/>
              </a:rPr>
              <a:t>hdbscan</a:t>
            </a:r>
            <a:r>
              <a:rPr lang="it-IT" sz="1200" kern="1200" dirty="0">
                <a:solidFill>
                  <a:schemeClr val="tx1"/>
                </a:solidFill>
                <a:effectLst/>
                <a:latin typeface="+mn-lt"/>
                <a:ea typeface="+mn-ea"/>
                <a:cs typeface="+mn-cs"/>
              </a:rPr>
              <a:t> si basa sulla densità del cluster. </a:t>
            </a:r>
            <a:r>
              <a:rPr lang="it-IT" sz="1200" kern="1200" dirty="0" err="1">
                <a:solidFill>
                  <a:schemeClr val="tx1"/>
                </a:solidFill>
                <a:effectLst/>
                <a:latin typeface="+mn-lt"/>
                <a:ea typeface="+mn-ea"/>
                <a:cs typeface="+mn-cs"/>
              </a:rPr>
              <a:t>Kmeans</a:t>
            </a:r>
            <a:r>
              <a:rPr lang="it-IT" sz="1200" kern="1200" dirty="0">
                <a:solidFill>
                  <a:schemeClr val="tx1"/>
                </a:solidFill>
                <a:effectLst/>
                <a:latin typeface="+mn-lt"/>
                <a:ea typeface="+mn-ea"/>
                <a:cs typeface="+mn-cs"/>
              </a:rPr>
              <a:t> richiede il numero di cluster da creare in input (etichette distinte in </a:t>
            </a:r>
            <a:r>
              <a:rPr lang="it-IT" sz="1200" kern="1200" dirty="0" err="1">
                <a:solidFill>
                  <a:schemeClr val="tx1"/>
                </a:solidFill>
                <a:effectLst/>
                <a:latin typeface="+mn-lt"/>
                <a:ea typeface="+mn-ea"/>
                <a:cs typeface="+mn-cs"/>
              </a:rPr>
              <a:t>groundtruth</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hdbscan</a:t>
            </a:r>
            <a:r>
              <a:rPr lang="it-IT" sz="1200" kern="1200" dirty="0">
                <a:solidFill>
                  <a:schemeClr val="tx1"/>
                </a:solidFill>
                <a:effectLst/>
                <a:latin typeface="+mn-lt"/>
                <a:ea typeface="+mn-ea"/>
                <a:cs typeface="+mn-cs"/>
              </a:rPr>
              <a:t> richiede il numero minimo di elementi che un cluster deve avere per essere considerato come tale (5).</a:t>
            </a:r>
          </a:p>
          <a:p>
            <a:endParaRPr lang="it-IT" sz="1200"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r>
              <a:rPr lang="it-IT" sz="1200" kern="1200" dirty="0">
                <a:solidFill>
                  <a:schemeClr val="tx1"/>
                </a:solidFill>
                <a:effectLst/>
                <a:latin typeface="+mn-lt"/>
                <a:ea typeface="+mn-ea"/>
                <a:cs typeface="+mn-cs"/>
              </a:rPr>
              <a:t>I vettori, prima di essere usati nel processo di Clustering, sono stati normalizzati con L2. Normalizzare significa ridurre l’effetto degli </a:t>
            </a:r>
            <a:r>
              <a:rPr lang="it-IT" sz="1200" kern="1200" dirty="0" err="1">
                <a:solidFill>
                  <a:schemeClr val="tx1"/>
                </a:solidFill>
                <a:effectLst/>
                <a:latin typeface="+mn-lt"/>
                <a:ea typeface="+mn-ea"/>
                <a:cs typeface="+mn-cs"/>
              </a:rPr>
              <a:t>outlier</a:t>
            </a:r>
            <a:r>
              <a:rPr lang="it-IT" sz="1200" kern="1200" dirty="0">
                <a:solidFill>
                  <a:schemeClr val="tx1"/>
                </a:solidFill>
                <a:effectLst/>
                <a:latin typeface="+mn-lt"/>
                <a:ea typeface="+mn-ea"/>
                <a:cs typeface="+mn-cs"/>
              </a:rPr>
              <a:t>, ovvero dei valori anomali e aberranti che potrebbero portare a risultati fuorvianti (esempio della temperatura di 10 oggetti in una stanza). Esistono vari metodi di normalizzazione, ma secondo diversi studi, la tecnica che ha permesso di ottenere risultati di normalizzazione superiori è stata la L2 per ogni vettore. L2 si basa sulla distanza euclidea [non so magari spiega la formula.. e di che una volta ottenuto il valore, si applica una divisione tra ogni valore del vettore e il valore ottenuto].</a:t>
            </a: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20</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6459404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Per la sperimentazione sono stati usati 4 siti del dipartimento di informatica, riportati in tabella in tabella. Sempre in tabella è possibile notare le dimensioni di ogni sito al termine del </a:t>
            </a:r>
            <a:r>
              <a:rPr lang="it-IT" sz="1200" kern="1200" dirty="0" err="1">
                <a:solidFill>
                  <a:schemeClr val="tx1"/>
                </a:solidFill>
                <a:effectLst/>
                <a:latin typeface="+mn-lt"/>
                <a:ea typeface="+mn-ea"/>
                <a:cs typeface="+mn-cs"/>
              </a:rPr>
              <a:t>Crawling</a:t>
            </a:r>
            <a:r>
              <a:rPr lang="it-IT" sz="1200" kern="1200" dirty="0">
                <a:solidFill>
                  <a:schemeClr val="tx1"/>
                </a:solidFill>
                <a:effectLst/>
                <a:latin typeface="+mn-lt"/>
                <a:ea typeface="+mn-ea"/>
                <a:cs typeface="+mn-cs"/>
              </a:rPr>
              <a:t>. La colonna numero pagine sono le pagine estratte sia dal crawler a liste di costrizione che quello tradizionale. Sono stati inoltre riportati sia il numero di archi </a:t>
            </a:r>
            <a:r>
              <a:rPr lang="it-IT" sz="1200" kern="1200" dirty="0" err="1">
                <a:solidFill>
                  <a:schemeClr val="tx1"/>
                </a:solidFill>
                <a:effectLst/>
                <a:latin typeface="+mn-lt"/>
                <a:ea typeface="+mn-ea"/>
                <a:cs typeface="+mn-cs"/>
              </a:rPr>
              <a:t>crawlati</a:t>
            </a:r>
            <a:r>
              <a:rPr lang="it-IT" sz="1200" kern="1200" dirty="0">
                <a:solidFill>
                  <a:schemeClr val="tx1"/>
                </a:solidFill>
                <a:effectLst/>
                <a:latin typeface="+mn-lt"/>
                <a:ea typeface="+mn-ea"/>
                <a:cs typeface="+mn-cs"/>
              </a:rPr>
              <a:t> con il processo tradizionale (seconda colonna), sia il numero degli archi </a:t>
            </a:r>
            <a:r>
              <a:rPr lang="it-IT" sz="1200" kern="1200" dirty="0" err="1">
                <a:solidFill>
                  <a:schemeClr val="tx1"/>
                </a:solidFill>
                <a:effectLst/>
                <a:latin typeface="+mn-lt"/>
                <a:ea typeface="+mn-ea"/>
                <a:cs typeface="+mn-cs"/>
              </a:rPr>
              <a:t>crawlati</a:t>
            </a:r>
            <a:r>
              <a:rPr lang="it-IT" sz="1200" kern="1200" dirty="0">
                <a:solidFill>
                  <a:schemeClr val="tx1"/>
                </a:solidFill>
                <a:effectLst/>
                <a:latin typeface="+mn-lt"/>
                <a:ea typeface="+mn-ea"/>
                <a:cs typeface="+mn-cs"/>
              </a:rPr>
              <a:t> con il processo a liste di costrizione (terza colonna). Nell’ultima colonna sono stati inseriti il numero dei cluster identificati manualmente dall’esperto durante la generazione della </a:t>
            </a:r>
            <a:r>
              <a:rPr lang="it-IT" sz="1200" kern="1200" dirty="0" err="1">
                <a:solidFill>
                  <a:schemeClr val="tx1"/>
                </a:solidFill>
                <a:effectLst/>
                <a:latin typeface="+mn-lt"/>
                <a:ea typeface="+mn-ea"/>
                <a:cs typeface="+mn-cs"/>
              </a:rPr>
              <a:t>ground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truth</a:t>
            </a:r>
            <a:r>
              <a:rPr lang="it-IT" sz="1200" kern="1200" dirty="0">
                <a:solidFill>
                  <a:schemeClr val="tx1"/>
                </a:solidFill>
                <a:effectLst/>
                <a:latin typeface="+mn-lt"/>
                <a:ea typeface="+mn-ea"/>
                <a:cs typeface="+mn-cs"/>
              </a:rPr>
              <a:t>. La </a:t>
            </a:r>
            <a:r>
              <a:rPr lang="it-IT" sz="1200" kern="1200" dirty="0" err="1">
                <a:solidFill>
                  <a:schemeClr val="tx1"/>
                </a:solidFill>
                <a:effectLst/>
                <a:latin typeface="+mn-lt"/>
                <a:ea typeface="+mn-ea"/>
                <a:cs typeface="+mn-cs"/>
              </a:rPr>
              <a:t>ground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truth</a:t>
            </a:r>
            <a:r>
              <a:rPr lang="it-IT" sz="1200" kern="1200" dirty="0">
                <a:solidFill>
                  <a:schemeClr val="tx1"/>
                </a:solidFill>
                <a:effectLst/>
                <a:latin typeface="+mn-lt"/>
                <a:ea typeface="+mn-ea"/>
                <a:cs typeface="+mn-cs"/>
              </a:rPr>
              <a:t> è una tabella di verità, dove sono state riportate le pagine che sono state clusterizzate manualmente dall’esperto.</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21</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3952218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Per la sperimentazione sono state scelte le seguenti metriche per misurare la qualità dei cluster prodotti dagli algoritmi precedentemente citati. </a:t>
            </a:r>
          </a:p>
          <a:p>
            <a:pPr lvl="0"/>
            <a:r>
              <a:rPr lang="it-IT" sz="1200" kern="1200" dirty="0">
                <a:solidFill>
                  <a:schemeClr val="tx1"/>
                </a:solidFill>
                <a:effectLst/>
                <a:latin typeface="+mn-lt"/>
                <a:ea typeface="+mn-ea"/>
                <a:cs typeface="+mn-cs"/>
              </a:rPr>
              <a:t>Con omogeneità si calcola se ogni cluster contiene elementi appartenenti alla stessa classe, ovvero della stessa tipologia. </a:t>
            </a:r>
          </a:p>
          <a:p>
            <a:pPr lvl="0"/>
            <a:r>
              <a:rPr lang="it-IT" sz="1200" kern="1200" dirty="0">
                <a:solidFill>
                  <a:schemeClr val="tx1"/>
                </a:solidFill>
                <a:effectLst/>
                <a:latin typeface="+mn-lt"/>
                <a:ea typeface="+mn-ea"/>
                <a:cs typeface="+mn-cs"/>
              </a:rPr>
              <a:t>La completezza è simmetrica all’omogeneità, e calcola che tutti gli elementi di una stessa classe siano in uno stesso cluster.</a:t>
            </a:r>
          </a:p>
          <a:p>
            <a:pPr lvl="0"/>
            <a:r>
              <a:rPr lang="it-IT" sz="1200" kern="1200" dirty="0">
                <a:solidFill>
                  <a:schemeClr val="tx1"/>
                </a:solidFill>
                <a:effectLst/>
                <a:latin typeface="+mn-lt"/>
                <a:ea typeface="+mn-ea"/>
                <a:cs typeface="+mn-cs"/>
              </a:rPr>
              <a:t>V-</a:t>
            </a:r>
            <a:r>
              <a:rPr lang="it-IT" sz="1200" kern="1200" dirty="0" err="1">
                <a:solidFill>
                  <a:schemeClr val="tx1"/>
                </a:solidFill>
                <a:effectLst/>
                <a:latin typeface="+mn-lt"/>
                <a:ea typeface="+mn-ea"/>
                <a:cs typeface="+mn-cs"/>
              </a:rPr>
              <a:t>Measure</a:t>
            </a:r>
            <a:r>
              <a:rPr lang="it-IT" sz="1200" kern="1200" dirty="0">
                <a:solidFill>
                  <a:schemeClr val="tx1"/>
                </a:solidFill>
                <a:effectLst/>
                <a:latin typeface="+mn-lt"/>
                <a:ea typeface="+mn-ea"/>
                <a:cs typeface="+mn-cs"/>
              </a:rPr>
              <a:t> è la media armonica tra omogeneità e completezza, ovvero 2 * (h * c) / (h + c).</a:t>
            </a:r>
          </a:p>
          <a:p>
            <a:pPr lvl="0"/>
            <a:r>
              <a:rPr lang="it-IT" sz="1200" kern="1200" dirty="0" err="1">
                <a:solidFill>
                  <a:schemeClr val="tx1"/>
                </a:solidFill>
                <a:effectLst/>
                <a:latin typeface="+mn-lt"/>
                <a:ea typeface="+mn-ea"/>
                <a:cs typeface="+mn-cs"/>
              </a:rPr>
              <a:t>Adjusted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Mutual</a:t>
            </a:r>
            <a:r>
              <a:rPr lang="it-IT" sz="1200" kern="1200" dirty="0">
                <a:solidFill>
                  <a:schemeClr val="tx1"/>
                </a:solidFill>
                <a:effectLst/>
                <a:latin typeface="+mn-lt"/>
                <a:ea typeface="+mn-ea"/>
                <a:cs typeface="+mn-cs"/>
              </a:rPr>
              <a:t> Information calcola la corrispondenza delle due informazioni, ignorando le permutazioni.</a:t>
            </a:r>
          </a:p>
          <a:p>
            <a:pPr lvl="0"/>
            <a:r>
              <a:rPr lang="it-IT" sz="1200" kern="1200" dirty="0" err="1">
                <a:solidFill>
                  <a:schemeClr val="tx1"/>
                </a:solidFill>
                <a:effectLst/>
                <a:latin typeface="+mn-lt"/>
                <a:ea typeface="+mn-ea"/>
                <a:cs typeface="+mn-cs"/>
              </a:rPr>
              <a:t>Adjusted</a:t>
            </a:r>
            <a:r>
              <a:rPr lang="it-IT" sz="1200" kern="1200" dirty="0">
                <a:solidFill>
                  <a:schemeClr val="tx1"/>
                </a:solidFill>
                <a:effectLst/>
                <a:latin typeface="+mn-lt"/>
                <a:ea typeface="+mn-ea"/>
                <a:cs typeface="+mn-cs"/>
              </a:rPr>
              <a:t> Random Index calcola la percentuale di coppie di elementi per i quali la </a:t>
            </a:r>
            <a:r>
              <a:rPr lang="it-IT" sz="1200" kern="1200" dirty="0" err="1">
                <a:solidFill>
                  <a:schemeClr val="tx1"/>
                </a:solidFill>
                <a:effectLst/>
                <a:latin typeface="+mn-lt"/>
                <a:ea typeface="+mn-ea"/>
                <a:cs typeface="+mn-cs"/>
              </a:rPr>
              <a:t>ground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truth</a:t>
            </a:r>
            <a:r>
              <a:rPr lang="it-IT" sz="1200" kern="1200" dirty="0">
                <a:solidFill>
                  <a:schemeClr val="tx1"/>
                </a:solidFill>
                <a:effectLst/>
                <a:latin typeface="+mn-lt"/>
                <a:ea typeface="+mn-ea"/>
                <a:cs typeface="+mn-cs"/>
              </a:rPr>
              <a:t> e l’algoritmo di Clustering concordano sull’assegnazione. In altre parole, misura l’accuratezza del processo di Clustering.</a:t>
            </a:r>
          </a:p>
          <a:p>
            <a:pPr lvl="0"/>
            <a:r>
              <a:rPr lang="it-IT" sz="1200" kern="1200" dirty="0">
                <a:solidFill>
                  <a:schemeClr val="tx1"/>
                </a:solidFill>
                <a:effectLst/>
                <a:latin typeface="+mn-lt"/>
                <a:ea typeface="+mn-ea"/>
                <a:cs typeface="+mn-cs"/>
              </a:rPr>
              <a:t>Silhouette misura la forma di ogni Cluster, ovvero quanto un elemento di un Cluster è coeso con gli altri dello stesso raggruppamento e se è ben separato dagli altri insiemi.</a:t>
            </a:r>
          </a:p>
          <a:p>
            <a:r>
              <a:rPr lang="it-IT" sz="1200" kern="1200" dirty="0">
                <a:solidFill>
                  <a:schemeClr val="tx1"/>
                </a:solidFill>
                <a:effectLst/>
                <a:latin typeface="+mn-lt"/>
                <a:ea typeface="+mn-ea"/>
                <a:cs typeface="+mn-cs"/>
              </a:rPr>
              <a:t>La silhouette è l’unica metrica che non ha bisogno della </a:t>
            </a:r>
            <a:r>
              <a:rPr lang="it-IT" sz="1200" kern="1200" dirty="0" err="1">
                <a:solidFill>
                  <a:schemeClr val="tx1"/>
                </a:solidFill>
                <a:effectLst/>
                <a:latin typeface="+mn-lt"/>
                <a:ea typeface="+mn-ea"/>
                <a:cs typeface="+mn-cs"/>
              </a:rPr>
              <a:t>groundtruth</a:t>
            </a:r>
            <a:r>
              <a:rPr lang="it-IT" sz="1200" kern="1200" dirty="0">
                <a:solidFill>
                  <a:schemeClr val="tx1"/>
                </a:solidFill>
                <a:effectLst/>
                <a:latin typeface="+mn-lt"/>
                <a:ea typeface="+mn-ea"/>
                <a:cs typeface="+mn-cs"/>
              </a:rPr>
              <a:t> per restituire un valore, ed è l’unica metrica ad avere come range di valori possibili [-1; 1], a differenza delle altre metriche che hanno [0;1]. Più alto è il valore delle metriche, maggiore sarà la qualità dei cluster prodotti.</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22</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9845811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Spiega lo schema… specificando che i random </a:t>
            </a:r>
            <a:r>
              <a:rPr lang="it-IT" sz="1200" kern="1200" dirty="0" err="1">
                <a:solidFill>
                  <a:schemeClr val="tx1"/>
                </a:solidFill>
                <a:effectLst/>
                <a:latin typeface="+mn-lt"/>
                <a:ea typeface="+mn-ea"/>
                <a:cs typeface="+mn-cs"/>
              </a:rPr>
              <a:t>walk</a:t>
            </a:r>
            <a:r>
              <a:rPr lang="it-IT" sz="1200" kern="1200" dirty="0">
                <a:solidFill>
                  <a:schemeClr val="tx1"/>
                </a:solidFill>
                <a:effectLst/>
                <a:latin typeface="+mn-lt"/>
                <a:ea typeface="+mn-ea"/>
                <a:cs typeface="+mn-cs"/>
              </a:rPr>
              <a:t> sono stati di 100k 500k e 1m con profondità massima 10 15 20 e w2v con finestra di 2 3 5 7. Di che una volta effettuato il </a:t>
            </a:r>
            <a:r>
              <a:rPr lang="it-IT" sz="1200" kern="1200" dirty="0" err="1">
                <a:solidFill>
                  <a:schemeClr val="tx1"/>
                </a:solidFill>
                <a:effectLst/>
                <a:latin typeface="+mn-lt"/>
                <a:ea typeface="+mn-ea"/>
                <a:cs typeface="+mn-cs"/>
              </a:rPr>
              <a:t>clustering</a:t>
            </a:r>
            <a:r>
              <a:rPr lang="it-IT" sz="1200" kern="1200" dirty="0">
                <a:solidFill>
                  <a:schemeClr val="tx1"/>
                </a:solidFill>
                <a:effectLst/>
                <a:latin typeface="+mn-lt"/>
                <a:ea typeface="+mn-ea"/>
                <a:cs typeface="+mn-cs"/>
              </a:rPr>
              <a:t> sulle informazioni della struttura e del testo, sono state scelte le configurazioni migliori per la concatenazione. </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23</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8362578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Per motivi di spazio, sono stati riportati solo i risultati finali dei 4 siti web della sperimentazione. Le tabelle sono formate da due parti: nella prima parte si raccoglie le metriche migliori analizzando la struttura del sito (prima riga), quelle migliori analizzando il contenuto testuale (seconda riga) e quelle migliori della concatenazione delle informazioni. Le sigle </a:t>
            </a:r>
            <a:r>
              <a:rPr lang="it-IT" sz="1200" kern="1200" dirty="0" err="1">
                <a:solidFill>
                  <a:schemeClr val="tx1"/>
                </a:solidFill>
                <a:effectLst/>
                <a:latin typeface="+mn-lt"/>
                <a:ea typeface="+mn-ea"/>
                <a:cs typeface="+mn-cs"/>
              </a:rPr>
              <a:t>nc</a:t>
            </a:r>
            <a:r>
              <a:rPr lang="it-IT" sz="1200" kern="1200" dirty="0">
                <a:solidFill>
                  <a:schemeClr val="tx1"/>
                </a:solidFill>
                <a:effectLst/>
                <a:latin typeface="+mn-lt"/>
                <a:ea typeface="+mn-ea"/>
                <a:cs typeface="+mn-cs"/>
              </a:rPr>
              <a:t> ed </a:t>
            </a:r>
            <a:r>
              <a:rPr lang="it-IT" sz="1200" kern="1200" dirty="0" err="1">
                <a:solidFill>
                  <a:schemeClr val="tx1"/>
                </a:solidFill>
                <a:effectLst/>
                <a:latin typeface="+mn-lt"/>
                <a:ea typeface="+mn-ea"/>
                <a:cs typeface="+mn-cs"/>
              </a:rPr>
              <a:t>lc</a:t>
            </a:r>
            <a:r>
              <a:rPr lang="it-IT" sz="1200" kern="1200" dirty="0">
                <a:solidFill>
                  <a:schemeClr val="tx1"/>
                </a:solidFill>
                <a:effectLst/>
                <a:latin typeface="+mn-lt"/>
                <a:ea typeface="+mn-ea"/>
                <a:cs typeface="+mn-cs"/>
              </a:rPr>
              <a:t> rispettivamente sono senza costrizioni e a liste di costrizioni, ovvero il grafo utilizzato per ottenere le metriche riportate. Nella seconda parte, invece, si raccolgono le migliori configurazioni dei random </a:t>
            </a:r>
            <a:r>
              <a:rPr lang="it-IT" sz="1200" kern="1200" dirty="0" err="1">
                <a:solidFill>
                  <a:schemeClr val="tx1"/>
                </a:solidFill>
                <a:effectLst/>
                <a:latin typeface="+mn-lt"/>
                <a:ea typeface="+mn-ea"/>
                <a:cs typeface="+mn-cs"/>
              </a:rPr>
              <a:t>walk</a:t>
            </a:r>
            <a:r>
              <a:rPr lang="it-IT" sz="1200" kern="1200" dirty="0">
                <a:solidFill>
                  <a:schemeClr val="tx1"/>
                </a:solidFill>
                <a:effectLst/>
                <a:latin typeface="+mn-lt"/>
                <a:ea typeface="+mn-ea"/>
                <a:cs typeface="+mn-cs"/>
              </a:rPr>
              <a:t> analizzando la struttura (prima riga) e la concatenazione (seconda riga).</a:t>
            </a:r>
          </a:p>
          <a:p>
            <a:r>
              <a:rPr lang="it-IT" sz="1200" kern="1200" dirty="0">
                <a:solidFill>
                  <a:schemeClr val="tx1"/>
                </a:solidFill>
                <a:effectLst/>
                <a:latin typeface="+mn-lt"/>
                <a:ea typeface="+mn-ea"/>
                <a:cs typeface="+mn-cs"/>
              </a:rPr>
              <a:t>In generale, si può notare come il miglior algoritmo di </a:t>
            </a:r>
            <a:r>
              <a:rPr lang="it-IT" sz="1200" kern="1200" dirty="0" err="1">
                <a:solidFill>
                  <a:schemeClr val="tx1"/>
                </a:solidFill>
                <a:effectLst/>
                <a:latin typeface="+mn-lt"/>
                <a:ea typeface="+mn-ea"/>
                <a:cs typeface="+mn-cs"/>
              </a:rPr>
              <a:t>clustering</a:t>
            </a:r>
            <a:r>
              <a:rPr lang="it-IT" sz="1200" kern="1200" dirty="0">
                <a:solidFill>
                  <a:schemeClr val="tx1"/>
                </a:solidFill>
                <a:effectLst/>
                <a:latin typeface="+mn-lt"/>
                <a:ea typeface="+mn-ea"/>
                <a:cs typeface="+mn-cs"/>
              </a:rPr>
              <a:t> che riesce a sfruttare le informazioni estratte è </a:t>
            </a:r>
            <a:r>
              <a:rPr lang="it-IT" sz="1200" b="1" kern="1200" dirty="0" err="1">
                <a:solidFill>
                  <a:schemeClr val="tx1"/>
                </a:solidFill>
                <a:effectLst/>
                <a:latin typeface="+mn-lt"/>
                <a:ea typeface="+mn-ea"/>
                <a:cs typeface="+mn-cs"/>
              </a:rPr>
              <a:t>KMeans</a:t>
            </a:r>
            <a:r>
              <a:rPr lang="it-IT" sz="1200" b="1" kern="1200" dirty="0">
                <a:solidFill>
                  <a:schemeClr val="tx1"/>
                </a:solidFill>
                <a:effectLst/>
                <a:latin typeface="+mn-lt"/>
                <a:ea typeface="+mn-ea"/>
                <a:cs typeface="+mn-cs"/>
              </a:rPr>
              <a:t> </a:t>
            </a:r>
            <a:r>
              <a:rPr lang="it-IT" sz="1200" kern="1200" dirty="0">
                <a:solidFill>
                  <a:schemeClr val="tx1"/>
                </a:solidFill>
                <a:effectLst/>
                <a:latin typeface="+mn-lt"/>
                <a:ea typeface="+mn-ea"/>
                <a:cs typeface="+mn-cs"/>
              </a:rPr>
              <a:t>. non solo, la versione tradizionale di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permette di estrarre informazioni più utili per migliorare la bontà del processo di </a:t>
            </a:r>
            <a:r>
              <a:rPr lang="it-IT" sz="1200" kern="1200" dirty="0" err="1">
                <a:solidFill>
                  <a:schemeClr val="tx1"/>
                </a:solidFill>
                <a:effectLst/>
                <a:latin typeface="+mn-lt"/>
                <a:ea typeface="+mn-ea"/>
                <a:cs typeface="+mn-cs"/>
              </a:rPr>
              <a:t>clustering</a:t>
            </a:r>
            <a:r>
              <a:rPr lang="it-IT" sz="1200" kern="1200" dirty="0">
                <a:solidFill>
                  <a:schemeClr val="tx1"/>
                </a:solidFill>
                <a:effectLst/>
                <a:latin typeface="+mn-lt"/>
                <a:ea typeface="+mn-ea"/>
                <a:cs typeface="+mn-cs"/>
              </a:rPr>
              <a:t>: escludere il contesto destro causa un filtraggio di informazioni importanti. L’uso delle liste non migliora in maniera significativa le performance degli algoritmi di </a:t>
            </a:r>
            <a:r>
              <a:rPr lang="it-IT" sz="1200" kern="1200" dirty="0" err="1">
                <a:solidFill>
                  <a:schemeClr val="tx1"/>
                </a:solidFill>
                <a:effectLst/>
                <a:latin typeface="+mn-lt"/>
                <a:ea typeface="+mn-ea"/>
                <a:cs typeface="+mn-cs"/>
              </a:rPr>
              <a:t>clustering</a:t>
            </a:r>
            <a:r>
              <a:rPr lang="it-IT" sz="1200" kern="1200" dirty="0">
                <a:solidFill>
                  <a:schemeClr val="tx1"/>
                </a:solidFill>
                <a:effectLst/>
                <a:latin typeface="+mn-lt"/>
                <a:ea typeface="+mn-ea"/>
                <a:cs typeface="+mn-cs"/>
              </a:rPr>
              <a:t>. Evidentemente i siti web sono altamente strutturati, anche perché, se non fosse stato così, l’esperto non sarebbe riuscito ad assegnare manualmente le pagine ai vari cluster, creando la </a:t>
            </a:r>
            <a:r>
              <a:rPr lang="it-IT" sz="1200" kern="1200" dirty="0" err="1">
                <a:solidFill>
                  <a:schemeClr val="tx1"/>
                </a:solidFill>
                <a:effectLst/>
                <a:latin typeface="+mn-lt"/>
                <a:ea typeface="+mn-ea"/>
                <a:cs typeface="+mn-cs"/>
              </a:rPr>
              <a:t>groundtruth</a:t>
            </a:r>
            <a:r>
              <a:rPr lang="it-IT" sz="1200" kern="1200" dirty="0">
                <a:solidFill>
                  <a:schemeClr val="tx1"/>
                </a:solidFill>
                <a:effectLst/>
                <a:latin typeface="+mn-lt"/>
                <a:ea typeface="+mn-ea"/>
                <a:cs typeface="+mn-cs"/>
              </a:rPr>
              <a:t>.</a:t>
            </a:r>
          </a:p>
          <a:p>
            <a:r>
              <a:rPr lang="it-IT" sz="1200" kern="1200" dirty="0">
                <a:solidFill>
                  <a:schemeClr val="tx1"/>
                </a:solidFill>
                <a:effectLst/>
                <a:latin typeface="+mn-lt"/>
                <a:ea typeface="+mn-ea"/>
                <a:cs typeface="+mn-cs"/>
              </a:rPr>
              <a:t>La sperimentazione, in conclusione, ci mostra come i risultati migliori sono stati ottenuti andando a combinare l’informazione della struttura del sito con quella testuale delle pagine Web. In </a:t>
            </a:r>
            <a:r>
              <a:rPr lang="it-IT" sz="1200" kern="1200" dirty="0" err="1">
                <a:solidFill>
                  <a:schemeClr val="tx1"/>
                </a:solidFill>
                <a:effectLst/>
                <a:latin typeface="+mn-lt"/>
                <a:ea typeface="+mn-ea"/>
                <a:cs typeface="+mn-cs"/>
              </a:rPr>
              <a:t>priceton</a:t>
            </a:r>
            <a:r>
              <a:rPr lang="it-IT" sz="1200" kern="1200" dirty="0">
                <a:solidFill>
                  <a:schemeClr val="tx1"/>
                </a:solidFill>
                <a:effectLst/>
                <a:latin typeface="+mn-lt"/>
                <a:ea typeface="+mn-ea"/>
                <a:cs typeface="+mn-cs"/>
              </a:rPr>
              <a:t>, si evince come l’informazione testuale è soddisfacente per realizzare cluster di buona qualità: si suppone che le pagine del sito abbiano più testo che hyperlink ad altre pagine, oppure che la struttura del sito non fornisce </a:t>
            </a:r>
            <a:r>
              <a:rPr lang="it-IT" sz="1200" kern="1200" dirty="0" err="1">
                <a:solidFill>
                  <a:schemeClr val="tx1"/>
                </a:solidFill>
                <a:effectLst/>
                <a:latin typeface="+mn-lt"/>
                <a:ea typeface="+mn-ea"/>
                <a:cs typeface="+mn-cs"/>
              </a:rPr>
              <a:t>unformazioni</a:t>
            </a:r>
            <a:r>
              <a:rPr lang="it-IT" sz="1200" kern="1200" dirty="0">
                <a:solidFill>
                  <a:schemeClr val="tx1"/>
                </a:solidFill>
                <a:effectLst/>
                <a:latin typeface="+mn-lt"/>
                <a:ea typeface="+mn-ea"/>
                <a:cs typeface="+mn-cs"/>
              </a:rPr>
              <a:t> utili. In </a:t>
            </a:r>
            <a:r>
              <a:rPr lang="it-IT" sz="1200" kern="1200" dirty="0" err="1">
                <a:solidFill>
                  <a:schemeClr val="tx1"/>
                </a:solidFill>
                <a:effectLst/>
                <a:latin typeface="+mn-lt"/>
                <a:ea typeface="+mn-ea"/>
                <a:cs typeface="+mn-cs"/>
              </a:rPr>
              <a:t>stanford</a:t>
            </a:r>
            <a:r>
              <a:rPr lang="it-IT" sz="1200" kern="1200" dirty="0">
                <a:solidFill>
                  <a:schemeClr val="tx1"/>
                </a:solidFill>
                <a:effectLst/>
                <a:latin typeface="+mn-lt"/>
                <a:ea typeface="+mn-ea"/>
                <a:cs typeface="+mn-cs"/>
              </a:rPr>
              <a:t>, invece, l’informazione della struttura è sufficiente: si può supporre che il sito contenga pochi termini significativi oppure poco testo contenente informazioni utili.</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24</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378716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Concludendo, il testo e la struttura del sito forniscono informazioni diverse e complementari che aumentano effettivamente la qualità dei cluster. Le liste Web non hanno prodotto miglioramenti significativi. Neanche considerare più importanti le pagine più vicine alla homepage, utilizzando la versione modificata di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non ha prodotto miglioramenti significativi.</a:t>
            </a:r>
          </a:p>
          <a:p>
            <a:r>
              <a:rPr lang="it-IT" sz="1200" kern="1200" dirty="0">
                <a:solidFill>
                  <a:schemeClr val="tx1"/>
                </a:solidFill>
                <a:effectLst/>
                <a:latin typeface="+mn-lt"/>
                <a:ea typeface="+mn-ea"/>
                <a:cs typeface="+mn-cs"/>
              </a:rPr>
              <a:t>Uno sviluppo futuro può essere quello di applicare la metodologia descritta in questa tesi su più sito e meno strutturati, per capire se effettivamente le liste web sono utili a filtrare i link rumore oppure no.</a:t>
            </a:r>
          </a:p>
          <a:p>
            <a:endParaRPr lang="en-US" sz="2000" b="0" strike="noStrike" spc="-1" baseline="0"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25</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7926156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Grazie per l’attenzione…</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26</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774903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La pagina Web, elemento di un determinato sito, è formata da differenti rappresentazioni:</a:t>
            </a:r>
          </a:p>
          <a:p>
            <a:pPr lvl="0"/>
            <a:r>
              <a:rPr lang="it-IT" sz="1200" b="1" kern="1200" dirty="0">
                <a:solidFill>
                  <a:schemeClr val="tx1"/>
                </a:solidFill>
                <a:effectLst/>
                <a:latin typeface="+mn-lt"/>
                <a:ea typeface="+mn-ea"/>
                <a:cs typeface="+mn-cs"/>
              </a:rPr>
              <a:t>Rappresentazione Testuale</a:t>
            </a:r>
            <a:r>
              <a:rPr lang="it-IT" sz="1200" kern="1200" dirty="0">
                <a:solidFill>
                  <a:schemeClr val="tx1"/>
                </a:solidFill>
                <a:effectLst/>
                <a:latin typeface="+mn-lt"/>
                <a:ea typeface="+mn-ea"/>
                <a:cs typeface="+mn-cs"/>
              </a:rPr>
              <a:t>: le pagine Web sono composte dal testo, componente fondamentale della pagina stessa perché permette il trasferimento dell’informazione. Durante la navigazione, infatti, gli utenti estrapolano conoscenza semplicemente leggendo il contenuto testuale delle pagine che visita.</a:t>
            </a:r>
          </a:p>
          <a:p>
            <a:pPr lvl="0"/>
            <a:r>
              <a:rPr lang="it-IT" sz="1200" b="1" kern="1200" dirty="0">
                <a:solidFill>
                  <a:schemeClr val="tx1"/>
                </a:solidFill>
                <a:effectLst/>
                <a:latin typeface="+mn-lt"/>
                <a:ea typeface="+mn-ea"/>
                <a:cs typeface="+mn-cs"/>
              </a:rPr>
              <a:t>Rappresentazione Visuale</a:t>
            </a:r>
            <a:r>
              <a:rPr lang="it-IT" sz="1200" kern="1200" dirty="0">
                <a:solidFill>
                  <a:schemeClr val="tx1"/>
                </a:solidFill>
                <a:effectLst/>
                <a:latin typeface="+mn-lt"/>
                <a:ea typeface="+mn-ea"/>
                <a:cs typeface="+mn-cs"/>
              </a:rPr>
              <a:t>: quando una pagina Web viene </a:t>
            </a:r>
            <a:r>
              <a:rPr lang="it-IT" sz="1200" kern="1200" dirty="0" err="1">
                <a:solidFill>
                  <a:schemeClr val="tx1"/>
                </a:solidFill>
                <a:effectLst/>
                <a:latin typeface="+mn-lt"/>
                <a:ea typeface="+mn-ea"/>
                <a:cs typeface="+mn-cs"/>
              </a:rPr>
              <a:t>renderizzata</a:t>
            </a:r>
            <a:r>
              <a:rPr lang="it-IT" sz="1200" kern="1200" dirty="0">
                <a:solidFill>
                  <a:schemeClr val="tx1"/>
                </a:solidFill>
                <a:effectLst/>
                <a:latin typeface="+mn-lt"/>
                <a:ea typeface="+mn-ea"/>
                <a:cs typeface="+mn-cs"/>
              </a:rPr>
              <a:t> da un browser, viene applicato uno stile di formattazione visuale, chiamato CSS, che definisce gli elementi della pagina Web come contenitori rettangolari innestato o concatenati, formando un albero chiamato </a:t>
            </a:r>
            <a:r>
              <a:rPr lang="it-IT" sz="1200" kern="1200" dirty="0" err="1">
                <a:solidFill>
                  <a:schemeClr val="tx1"/>
                </a:solidFill>
                <a:effectLst/>
                <a:latin typeface="+mn-lt"/>
                <a:ea typeface="+mn-ea"/>
                <a:cs typeface="+mn-cs"/>
              </a:rPr>
              <a:t>Rendered</a:t>
            </a:r>
            <a:r>
              <a:rPr lang="it-IT" sz="1200" kern="1200" dirty="0">
                <a:solidFill>
                  <a:schemeClr val="tx1"/>
                </a:solidFill>
                <a:effectLst/>
                <a:latin typeface="+mn-lt"/>
                <a:ea typeface="+mn-ea"/>
                <a:cs typeface="+mn-cs"/>
              </a:rPr>
              <a:t> Box </a:t>
            </a:r>
            <a:r>
              <a:rPr lang="it-IT" sz="1200" kern="1200" dirty="0" err="1">
                <a:solidFill>
                  <a:schemeClr val="tx1"/>
                </a:solidFill>
                <a:effectLst/>
                <a:latin typeface="+mn-lt"/>
                <a:ea typeface="+mn-ea"/>
                <a:cs typeface="+mn-cs"/>
              </a:rPr>
              <a:t>Tree</a:t>
            </a:r>
            <a:r>
              <a:rPr lang="it-IT" sz="1200" kern="1200" dirty="0">
                <a:solidFill>
                  <a:schemeClr val="tx1"/>
                </a:solidFill>
                <a:effectLst/>
                <a:latin typeface="+mn-lt"/>
                <a:ea typeface="+mn-ea"/>
                <a:cs typeface="+mn-cs"/>
              </a:rPr>
              <a:t>. Quest’albero non deve essere confuso con gli elementi definiti dai </a:t>
            </a:r>
            <a:r>
              <a:rPr lang="it-IT" sz="1200" kern="1200" dirty="0" err="1">
                <a:solidFill>
                  <a:schemeClr val="tx1"/>
                </a:solidFill>
                <a:effectLst/>
                <a:latin typeface="+mn-lt"/>
                <a:ea typeface="+mn-ea"/>
                <a:cs typeface="+mn-cs"/>
              </a:rPr>
              <a:t>tag</a:t>
            </a:r>
            <a:r>
              <a:rPr lang="it-IT" sz="1200" kern="1200" dirty="0">
                <a:solidFill>
                  <a:schemeClr val="tx1"/>
                </a:solidFill>
                <a:effectLst/>
                <a:latin typeface="+mn-lt"/>
                <a:ea typeface="+mn-ea"/>
                <a:cs typeface="+mn-cs"/>
              </a:rPr>
              <a:t> Html, poiché ci sono dei </a:t>
            </a:r>
            <a:r>
              <a:rPr lang="it-IT" sz="1200" kern="1200" dirty="0" err="1">
                <a:solidFill>
                  <a:schemeClr val="tx1"/>
                </a:solidFill>
                <a:effectLst/>
                <a:latin typeface="+mn-lt"/>
                <a:ea typeface="+mn-ea"/>
                <a:cs typeface="+mn-cs"/>
              </a:rPr>
              <a:t>tag</a:t>
            </a:r>
            <a:r>
              <a:rPr lang="it-IT" sz="1200" kern="1200" dirty="0">
                <a:solidFill>
                  <a:schemeClr val="tx1"/>
                </a:solidFill>
                <a:effectLst/>
                <a:latin typeface="+mn-lt"/>
                <a:ea typeface="+mn-ea"/>
                <a:cs typeface="+mn-cs"/>
              </a:rPr>
              <a:t> invisibili &lt;head&gt; oppure elementi resi invisibili nel </a:t>
            </a:r>
            <a:r>
              <a:rPr lang="it-IT" sz="1200" kern="1200" dirty="0" err="1">
                <a:solidFill>
                  <a:schemeClr val="tx1"/>
                </a:solidFill>
                <a:effectLst/>
                <a:latin typeface="+mn-lt"/>
                <a:ea typeface="+mn-ea"/>
                <a:cs typeface="+mn-cs"/>
              </a:rPr>
              <a:t>css</a:t>
            </a:r>
            <a:r>
              <a:rPr lang="it-IT" sz="1200" kern="1200" dirty="0">
                <a:solidFill>
                  <a:schemeClr val="tx1"/>
                </a:solidFill>
                <a:effectLst/>
                <a:latin typeface="+mn-lt"/>
                <a:ea typeface="+mn-ea"/>
                <a:cs typeface="+mn-cs"/>
              </a:rPr>
              <a:t>. Inoltre, la generazione di tale albero richiede l’esecuzione di codice JS e CSS.</a:t>
            </a:r>
          </a:p>
          <a:p>
            <a:pPr lvl="0"/>
            <a:r>
              <a:rPr lang="it-IT" sz="1200" b="1" kern="1200" dirty="0">
                <a:solidFill>
                  <a:schemeClr val="tx1"/>
                </a:solidFill>
                <a:effectLst/>
                <a:latin typeface="+mn-lt"/>
                <a:ea typeface="+mn-ea"/>
                <a:cs typeface="+mn-cs"/>
              </a:rPr>
              <a:t>Rappresentazione Strutturale</a:t>
            </a:r>
            <a:r>
              <a:rPr lang="it-IT" sz="1200" kern="1200" dirty="0">
                <a:solidFill>
                  <a:schemeClr val="tx1"/>
                </a:solidFill>
                <a:effectLst/>
                <a:latin typeface="+mn-lt"/>
                <a:ea typeface="+mn-ea"/>
                <a:cs typeface="+mn-cs"/>
              </a:rPr>
              <a:t>: elementi della pagina Web inscritti nei </a:t>
            </a:r>
            <a:r>
              <a:rPr lang="it-IT" sz="1200" kern="1200" dirty="0" err="1">
                <a:solidFill>
                  <a:schemeClr val="tx1"/>
                </a:solidFill>
                <a:effectLst/>
                <a:latin typeface="+mn-lt"/>
                <a:ea typeface="+mn-ea"/>
                <a:cs typeface="+mn-cs"/>
              </a:rPr>
              <a:t>tag</a:t>
            </a:r>
            <a:r>
              <a:rPr lang="it-IT" sz="1200" kern="1200" dirty="0">
                <a:solidFill>
                  <a:schemeClr val="tx1"/>
                </a:solidFill>
                <a:effectLst/>
                <a:latin typeface="+mn-lt"/>
                <a:ea typeface="+mn-ea"/>
                <a:cs typeface="+mn-cs"/>
              </a:rPr>
              <a:t> Html, i quali possono essere testo, hyperlink o dati multimediali.</a:t>
            </a:r>
          </a:p>
          <a:p>
            <a:r>
              <a:rPr lang="it-IT" sz="1200" kern="1200" dirty="0">
                <a:solidFill>
                  <a:schemeClr val="tx1"/>
                </a:solidFill>
                <a:effectLst/>
                <a:latin typeface="+mn-lt"/>
                <a:ea typeface="+mn-ea"/>
                <a:cs typeface="+mn-cs"/>
              </a:rPr>
              <a:t>Tali rappresentazioni vengono sfruttate dagli attuali algoritmi di Clustering per poter organizzare l’enorme quantità di dati archiviati nel Web in maniera veloce e mirata. </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3</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011915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Con il termine Clustering ci si riferisce al processo di selezione e raggruppamento, a partire da un set di dati iniziali, di elementi omogenei, avendo come base la somiglianza tra gli stessi. Questa attività non viene utilizzata solo nel contesto del Web, e più nello specifico nell’information </a:t>
            </a:r>
            <a:r>
              <a:rPr lang="it-IT" sz="1200" kern="1200" dirty="0" err="1">
                <a:solidFill>
                  <a:schemeClr val="tx1"/>
                </a:solidFill>
                <a:effectLst/>
                <a:latin typeface="+mn-lt"/>
                <a:ea typeface="+mn-ea"/>
                <a:cs typeface="+mn-cs"/>
              </a:rPr>
              <a:t>Retrieval</a:t>
            </a:r>
            <a:r>
              <a:rPr lang="it-IT" sz="1200" kern="1200" dirty="0">
                <a:solidFill>
                  <a:schemeClr val="tx1"/>
                </a:solidFill>
                <a:effectLst/>
                <a:latin typeface="+mn-lt"/>
                <a:ea typeface="+mn-ea"/>
                <a:cs typeface="+mn-cs"/>
              </a:rPr>
              <a:t> per suddividere le pagine in gruppi,</a:t>
            </a:r>
            <a:r>
              <a:rPr lang="it-IT" sz="1200" kern="1200" baseline="0" dirty="0">
                <a:solidFill>
                  <a:schemeClr val="tx1"/>
                </a:solidFill>
                <a:effectLst/>
                <a:latin typeface="+mn-lt"/>
                <a:ea typeface="+mn-ea"/>
                <a:cs typeface="+mn-cs"/>
              </a:rPr>
              <a:t> per poter organizzare l’enorme quantità di dati archiviati </a:t>
            </a:r>
            <a:r>
              <a:rPr lang="it-IT" sz="1200" kern="1200" baseline="0">
                <a:solidFill>
                  <a:schemeClr val="tx1"/>
                </a:solidFill>
                <a:effectLst/>
                <a:latin typeface="+mn-lt"/>
                <a:ea typeface="+mn-ea"/>
                <a:cs typeface="+mn-cs"/>
              </a:rPr>
              <a:t>nel Web</a:t>
            </a:r>
            <a:r>
              <a:rPr lang="it-IT" sz="1200" kern="1200">
                <a:solidFill>
                  <a:schemeClr val="tx1"/>
                </a:solidFill>
                <a:effectLst/>
                <a:latin typeface="+mn-lt"/>
                <a:ea typeface="+mn-ea"/>
                <a:cs typeface="+mn-cs"/>
              </a:rPr>
              <a:t>. </a:t>
            </a:r>
            <a:r>
              <a:rPr lang="it-IT" sz="1200" kern="1200" dirty="0">
                <a:solidFill>
                  <a:schemeClr val="tx1"/>
                </a:solidFill>
                <a:effectLst/>
                <a:latin typeface="+mn-lt"/>
                <a:ea typeface="+mn-ea"/>
                <a:cs typeface="+mn-cs"/>
              </a:rPr>
              <a:t>Infatti è stata usata in Biologia per creare una </a:t>
            </a:r>
            <a:r>
              <a:rPr lang="it-IT" sz="1200" kern="1200" dirty="0" err="1">
                <a:solidFill>
                  <a:schemeClr val="tx1"/>
                </a:solidFill>
                <a:effectLst/>
                <a:latin typeface="+mn-lt"/>
                <a:ea typeface="+mn-ea"/>
                <a:cs typeface="+mn-cs"/>
              </a:rPr>
              <a:t>tassionomia</a:t>
            </a:r>
            <a:r>
              <a:rPr lang="it-IT" sz="1200" kern="1200" dirty="0">
                <a:solidFill>
                  <a:schemeClr val="tx1"/>
                </a:solidFill>
                <a:effectLst/>
                <a:latin typeface="+mn-lt"/>
                <a:ea typeface="+mn-ea"/>
                <a:cs typeface="+mn-cs"/>
              </a:rPr>
              <a:t> di tutte le specie viventi; è stata usata per analizzare e classificare i climi della Terra; è stata usata in psicologia e medicina per identificare variazioni di malattie e depressioni; ed è stata usata nel campo del Business per dividere i consumatori in gruppi per successive attività di analisi e di marketing.</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4</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4044238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L’obiettivo di questa tesi è quello di raggruppare le pagine appartenenti alla stessa tipologia semantica (per esempio pagine di professori, corsi e prodotti) di un sito Web. In particolare si è cercato di capire se, combinando le diverse rappresentazioni della pagina Web precedentemente viste, è possibile migliorare la qualità dei Cluster (dei raggruppamenti) prodotti. Non solo, si è cercato di capire se è possibile aumentare la bontà dei Cluster prodotti dando più importanza alle pagine vicine alla homepage.</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5</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286992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Gli algoritmi di Clustering esistenti in letteratura raggruppano pagine Web di differenti siti, trascurando quelle di uno specifico sito. Sono classificati in 4 categorie:</a:t>
            </a:r>
          </a:p>
          <a:p>
            <a:pPr lvl="0"/>
            <a:r>
              <a:rPr lang="it-IT" sz="1200" b="1" kern="1200" dirty="0">
                <a:solidFill>
                  <a:schemeClr val="tx1"/>
                </a:solidFill>
                <a:effectLst/>
                <a:latin typeface="+mn-lt"/>
                <a:ea typeface="+mn-ea"/>
                <a:cs typeface="+mn-cs"/>
              </a:rPr>
              <a:t>Contenuto testuale</a:t>
            </a:r>
            <a:r>
              <a:rPr lang="it-IT" sz="1200" kern="1200" dirty="0">
                <a:solidFill>
                  <a:schemeClr val="tx1"/>
                </a:solidFill>
                <a:effectLst/>
                <a:latin typeface="+mn-lt"/>
                <a:ea typeface="+mn-ea"/>
                <a:cs typeface="+mn-cs"/>
              </a:rPr>
              <a:t>: sfruttano il testo per estrarre informazioni utili al processo di raggruppamento delle pagine;</a:t>
            </a:r>
          </a:p>
          <a:p>
            <a:pPr lvl="0"/>
            <a:r>
              <a:rPr lang="it-IT" sz="1200" b="1" kern="1200" dirty="0">
                <a:solidFill>
                  <a:schemeClr val="tx1"/>
                </a:solidFill>
                <a:effectLst/>
                <a:latin typeface="+mn-lt"/>
                <a:ea typeface="+mn-ea"/>
                <a:cs typeface="+mn-cs"/>
              </a:rPr>
              <a:t>Web log</a:t>
            </a:r>
            <a:r>
              <a:rPr lang="it-IT" sz="1200" kern="1200" dirty="0">
                <a:solidFill>
                  <a:schemeClr val="tx1"/>
                </a:solidFill>
                <a:effectLst/>
                <a:latin typeface="+mn-lt"/>
                <a:ea typeface="+mn-ea"/>
                <a:cs typeface="+mn-cs"/>
              </a:rPr>
              <a:t>: sfruttano gli schemi di comportamento degli utenti durante la navigazione nel Web per raggruppare le pagine;</a:t>
            </a:r>
          </a:p>
          <a:p>
            <a:pPr lvl="0"/>
            <a:r>
              <a:rPr lang="it-IT" sz="1200" b="1" kern="1200" dirty="0">
                <a:solidFill>
                  <a:schemeClr val="tx1"/>
                </a:solidFill>
                <a:effectLst/>
                <a:latin typeface="+mn-lt"/>
                <a:ea typeface="+mn-ea"/>
                <a:cs typeface="+mn-cs"/>
              </a:rPr>
              <a:t>HTML</a:t>
            </a:r>
            <a:r>
              <a:rPr lang="it-IT" sz="1200" kern="1200" dirty="0">
                <a:solidFill>
                  <a:schemeClr val="tx1"/>
                </a:solidFill>
                <a:effectLst/>
                <a:latin typeface="+mn-lt"/>
                <a:ea typeface="+mn-ea"/>
                <a:cs typeface="+mn-cs"/>
              </a:rPr>
              <a:t>: le pagine Web, a differenza dei documenti testuali, sono caratterizzate dalle proprietà strutturali come i </a:t>
            </a:r>
            <a:r>
              <a:rPr lang="it-IT" sz="1200" kern="1200" dirty="0" err="1">
                <a:solidFill>
                  <a:schemeClr val="tx1"/>
                </a:solidFill>
                <a:effectLst/>
                <a:latin typeface="+mn-lt"/>
                <a:ea typeface="+mn-ea"/>
                <a:cs typeface="+mn-cs"/>
              </a:rPr>
              <a:t>tag</a:t>
            </a:r>
            <a:r>
              <a:rPr lang="it-IT" sz="1200" kern="1200" dirty="0">
                <a:solidFill>
                  <a:schemeClr val="tx1"/>
                </a:solidFill>
                <a:effectLst/>
                <a:latin typeface="+mn-lt"/>
                <a:ea typeface="+mn-ea"/>
                <a:cs typeface="+mn-cs"/>
              </a:rPr>
              <a:t> HTML, che permettono di definire la loro rappresentazione strutturale. Il codice HTML fornisce una differente e complementare rappresentazione rispetto a quella testuale.</a:t>
            </a:r>
          </a:p>
          <a:p>
            <a:pPr lvl="0"/>
            <a:r>
              <a:rPr lang="it-IT" sz="1200" b="1" kern="1200" dirty="0">
                <a:solidFill>
                  <a:schemeClr val="tx1"/>
                </a:solidFill>
                <a:effectLst/>
                <a:latin typeface="+mn-lt"/>
                <a:ea typeface="+mn-ea"/>
                <a:cs typeface="+mn-cs"/>
              </a:rPr>
              <a:t>Hyperlink</a:t>
            </a:r>
            <a:r>
              <a:rPr lang="it-IT" sz="1200" kern="1200" dirty="0">
                <a:solidFill>
                  <a:schemeClr val="tx1"/>
                </a:solidFill>
                <a:effectLst/>
                <a:latin typeface="+mn-lt"/>
                <a:ea typeface="+mn-ea"/>
                <a:cs typeface="+mn-cs"/>
              </a:rPr>
              <a:t>: anche la struttura ad hyperlink, che interconnettono le pagine Web, caratterizzano le loro proprietà strutturali. Gli hyperlink interconnettono due pagine Web, sfruttando l’informazione codificata negli stessi per </a:t>
            </a:r>
            <a:r>
              <a:rPr lang="it-IT" sz="1200" kern="1200" dirty="0" err="1">
                <a:solidFill>
                  <a:schemeClr val="tx1"/>
                </a:solidFill>
                <a:effectLst/>
                <a:latin typeface="+mn-lt"/>
                <a:ea typeface="+mn-ea"/>
                <a:cs typeface="+mn-cs"/>
              </a:rPr>
              <a:t>Clusterizzare</a:t>
            </a:r>
            <a:r>
              <a:rPr lang="it-IT" sz="1200" kern="1200" dirty="0">
                <a:solidFill>
                  <a:schemeClr val="tx1"/>
                </a:solidFill>
                <a:effectLst/>
                <a:latin typeface="+mn-lt"/>
                <a:ea typeface="+mn-ea"/>
                <a:cs typeface="+mn-cs"/>
              </a:rPr>
              <a:t> le pagine.</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6</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219890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Ma tali algoritmi presentano delle limitazioni:</a:t>
            </a:r>
          </a:p>
          <a:p>
            <a:pPr lvl="0"/>
            <a:r>
              <a:rPr lang="it-IT" sz="1200" b="1" kern="1200" dirty="0">
                <a:solidFill>
                  <a:schemeClr val="tx1"/>
                </a:solidFill>
                <a:effectLst/>
                <a:latin typeface="+mn-lt"/>
                <a:ea typeface="+mn-ea"/>
                <a:cs typeface="+mn-cs"/>
              </a:rPr>
              <a:t>Contenuto testuale</a:t>
            </a:r>
            <a:r>
              <a:rPr lang="it-IT" sz="1200" kern="1200" dirty="0">
                <a:solidFill>
                  <a:schemeClr val="tx1"/>
                </a:solidFill>
                <a:effectLst/>
                <a:latin typeface="+mn-lt"/>
                <a:ea typeface="+mn-ea"/>
                <a:cs typeface="+mn-cs"/>
              </a:rPr>
              <a:t>: le pagine Web pur avendo lo stesso contenuto informativo, potrebbero essere contestualmente differenti, ovvero il contenuto informativo simile viene inserito in elementi Web aventi diverse regole semantiche (esempio: tabelle o menu di navigazione) e differenti funzionalità (link, pulsanti).</a:t>
            </a:r>
          </a:p>
          <a:p>
            <a:pPr lvl="0"/>
            <a:r>
              <a:rPr lang="it-IT" sz="1200" b="1" kern="1200" dirty="0">
                <a:solidFill>
                  <a:schemeClr val="tx1"/>
                </a:solidFill>
                <a:effectLst/>
                <a:latin typeface="+mn-lt"/>
                <a:ea typeface="+mn-ea"/>
                <a:cs typeface="+mn-cs"/>
              </a:rPr>
              <a:t>Web log</a:t>
            </a:r>
            <a:r>
              <a:rPr lang="it-IT" sz="1200" kern="1200" dirty="0">
                <a:solidFill>
                  <a:schemeClr val="tx1"/>
                </a:solidFill>
                <a:effectLst/>
                <a:latin typeface="+mn-lt"/>
                <a:ea typeface="+mn-ea"/>
                <a:cs typeface="+mn-cs"/>
              </a:rPr>
              <a:t>: la difficoltà sta nel fatto che ogni utente ha un comportamento differente nel Web, avendo come conseguenza una diversa profilazione per ogni utente, portando quindi alla creazione di differenti Cluster di pagine Web, in base ad ogni profilo.</a:t>
            </a:r>
          </a:p>
          <a:p>
            <a:pPr lvl="0"/>
            <a:r>
              <a:rPr lang="it-IT" sz="1200" b="1" kern="1200" dirty="0">
                <a:solidFill>
                  <a:schemeClr val="tx1"/>
                </a:solidFill>
                <a:effectLst/>
                <a:latin typeface="+mn-lt"/>
                <a:ea typeface="+mn-ea"/>
                <a:cs typeface="+mn-cs"/>
              </a:rPr>
              <a:t>HTML</a:t>
            </a:r>
            <a:r>
              <a:rPr lang="it-IT" sz="1200" kern="1200" dirty="0">
                <a:solidFill>
                  <a:schemeClr val="tx1"/>
                </a:solidFill>
                <a:effectLst/>
                <a:latin typeface="+mn-lt"/>
                <a:ea typeface="+mn-ea"/>
                <a:cs typeface="+mn-cs"/>
              </a:rPr>
              <a:t>: La qualità dei Cluster potrebbe abbassarsi se i </a:t>
            </a:r>
            <a:r>
              <a:rPr lang="it-IT" sz="1200" kern="1200" dirty="0" err="1">
                <a:solidFill>
                  <a:schemeClr val="tx1"/>
                </a:solidFill>
                <a:effectLst/>
                <a:latin typeface="+mn-lt"/>
                <a:ea typeface="+mn-ea"/>
                <a:cs typeface="+mn-cs"/>
              </a:rPr>
              <a:t>tag</a:t>
            </a:r>
            <a:r>
              <a:rPr lang="it-IT" sz="1200" kern="1200" dirty="0">
                <a:solidFill>
                  <a:schemeClr val="tx1"/>
                </a:solidFill>
                <a:effectLst/>
                <a:latin typeface="+mn-lt"/>
                <a:ea typeface="+mn-ea"/>
                <a:cs typeface="+mn-cs"/>
              </a:rPr>
              <a:t> sono differenti ma offrono una visualizzazione della pagina Web simile: i dati strutturati, per esempio, inseriti in tabelle o in liste (rispettivamente &lt;</a:t>
            </a:r>
            <a:r>
              <a:rPr lang="it-IT" sz="1200" kern="1200" dirty="0" err="1">
                <a:solidFill>
                  <a:schemeClr val="tx1"/>
                </a:solidFill>
                <a:effectLst/>
                <a:latin typeface="+mn-lt"/>
                <a:ea typeface="+mn-ea"/>
                <a:cs typeface="+mn-cs"/>
              </a:rPr>
              <a:t>table</a:t>
            </a:r>
            <a:r>
              <a:rPr lang="it-IT" sz="1200" kern="1200" dirty="0">
                <a:solidFill>
                  <a:schemeClr val="tx1"/>
                </a:solidFill>
                <a:effectLst/>
                <a:latin typeface="+mn-lt"/>
                <a:ea typeface="+mn-ea"/>
                <a:cs typeface="+mn-cs"/>
              </a:rPr>
              <a:t>&gt; e &lt;</a:t>
            </a:r>
            <a:r>
              <a:rPr lang="it-IT" sz="1200" kern="1200" dirty="0" err="1">
                <a:solidFill>
                  <a:schemeClr val="tx1"/>
                </a:solidFill>
                <a:effectLst/>
                <a:latin typeface="+mn-lt"/>
                <a:ea typeface="+mn-ea"/>
                <a:cs typeface="+mn-cs"/>
              </a:rPr>
              <a:t>ul</a:t>
            </a:r>
            <a:r>
              <a:rPr lang="it-IT" sz="1200" kern="1200" dirty="0">
                <a:solidFill>
                  <a:schemeClr val="tx1"/>
                </a:solidFill>
                <a:effectLst/>
                <a:latin typeface="+mn-lt"/>
                <a:ea typeface="+mn-ea"/>
                <a:cs typeface="+mn-cs"/>
              </a:rPr>
              <a:t>&gt;) hanno una visualizzazione simile, pur avendo una rappresentazione strutturale diversa.</a:t>
            </a:r>
          </a:p>
          <a:p>
            <a:pPr lvl="0"/>
            <a:r>
              <a:rPr lang="it-IT" sz="1200" b="1" kern="1200" dirty="0">
                <a:solidFill>
                  <a:schemeClr val="tx1"/>
                </a:solidFill>
                <a:effectLst/>
                <a:latin typeface="+mn-lt"/>
                <a:ea typeface="+mn-ea"/>
                <a:cs typeface="+mn-cs"/>
              </a:rPr>
              <a:t>Hyperlink</a:t>
            </a:r>
            <a:r>
              <a:rPr lang="it-IT" sz="1200" kern="1200" dirty="0">
                <a:solidFill>
                  <a:schemeClr val="tx1"/>
                </a:solidFill>
                <a:effectLst/>
                <a:latin typeface="+mn-lt"/>
                <a:ea typeface="+mn-ea"/>
                <a:cs typeface="+mn-cs"/>
              </a:rPr>
              <a:t>: se le pagine contengono un numero insufficiente di link, allora la qualità dei Cluster prodotti sarà bassa. Inoltre analizzare tutte le relazioni tra i nodi è </a:t>
            </a:r>
            <a:r>
              <a:rPr lang="it-IT" sz="1200" kern="1200" dirty="0" err="1">
                <a:solidFill>
                  <a:schemeClr val="tx1"/>
                </a:solidFill>
                <a:effectLst/>
                <a:latin typeface="+mn-lt"/>
                <a:ea typeface="+mn-ea"/>
                <a:cs typeface="+mn-cs"/>
              </a:rPr>
              <a:t>computazionalmente</a:t>
            </a:r>
            <a:r>
              <a:rPr lang="it-IT" sz="1200" kern="1200" dirty="0">
                <a:solidFill>
                  <a:schemeClr val="tx1"/>
                </a:solidFill>
                <a:effectLst/>
                <a:latin typeface="+mn-lt"/>
                <a:ea typeface="+mn-ea"/>
                <a:cs typeface="+mn-cs"/>
              </a:rPr>
              <a:t> costoso.</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7</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347153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Da queste motivazioni, si è definita come soluzione quella di combinare le informazioni estratte dal contenuto testuale e quelle della struttura del sito Web (grafo) e di rappresentare queste informazioni in uno spazio vettoriale.</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8</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567845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Per arrivare a questa soluzione, si è definita una metodologia di 3 fasi: </a:t>
            </a:r>
            <a:r>
              <a:rPr lang="it-IT" sz="1200" kern="1200" dirty="0" err="1">
                <a:solidFill>
                  <a:schemeClr val="tx1"/>
                </a:solidFill>
                <a:effectLst/>
                <a:latin typeface="+mn-lt"/>
                <a:ea typeface="+mn-ea"/>
                <a:cs typeface="+mn-cs"/>
              </a:rPr>
              <a:t>Crawling</a:t>
            </a:r>
            <a:r>
              <a:rPr lang="it-IT" sz="1200" kern="1200" dirty="0">
                <a:solidFill>
                  <a:schemeClr val="tx1"/>
                </a:solidFill>
                <a:effectLst/>
                <a:latin typeface="+mn-lt"/>
                <a:ea typeface="+mn-ea"/>
                <a:cs typeface="+mn-cs"/>
              </a:rPr>
              <a:t> del sito Web, Costruzione del Dataset e Clustering delle pagine Web.</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9</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760894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1" name="PlaceHolder 2"/>
          <p:cNvSpPr>
            <a:spLocks noGrp="1"/>
          </p:cNvSpPr>
          <p:nvPr>
            <p:ph type="body"/>
          </p:nvPr>
        </p:nvSpPr>
        <p:spPr>
          <a:xfrm>
            <a:off x="457200" y="160452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2" name="PlaceHolder 3"/>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4"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5"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6"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7" name="PlaceHolder 5"/>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9"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40" name="PlaceHolder 3"/>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pic>
        <p:nvPicPr>
          <p:cNvPr id="41" name="Immagine 40"/>
          <p:cNvPicPr/>
          <p:nvPr/>
        </p:nvPicPr>
        <p:blipFill>
          <a:blip r:embed="rId2"/>
          <a:stretch/>
        </p:blipFill>
        <p:spPr>
          <a:xfrm>
            <a:off x="2079000" y="1604520"/>
            <a:ext cx="4984920" cy="3977280"/>
          </a:xfrm>
          <a:prstGeom prst="rect">
            <a:avLst/>
          </a:prstGeom>
          <a:ln>
            <a:noFill/>
          </a:ln>
        </p:spPr>
      </p:pic>
      <p:pic>
        <p:nvPicPr>
          <p:cNvPr id="42" name="Immagine 41"/>
          <p:cNvPicPr/>
          <p:nvPr/>
        </p:nvPicPr>
        <p:blipFill>
          <a:blip r:embed="rId2"/>
          <a:stretch/>
        </p:blipFill>
        <p:spPr>
          <a:xfrm>
            <a:off x="2079000" y="1604520"/>
            <a:ext cx="4984920" cy="39772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8"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0"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2"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3" name="PlaceHolder 3"/>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7"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8" name="PlaceHolder 3"/>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9" name="PlaceHolder 4"/>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0"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1"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2"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3"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7" name="PlaceHolder 4"/>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9" name="PlaceHolder 2"/>
          <p:cNvSpPr>
            <a:spLocks noGrp="1"/>
          </p:cNvSpPr>
          <p:nvPr>
            <p:ph type="body"/>
          </p:nvPr>
        </p:nvSpPr>
        <p:spPr>
          <a:xfrm>
            <a:off x="457200" y="160452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0" name="PlaceHolder 3"/>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72"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3"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4"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5" name="PlaceHolder 5"/>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77"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8" name="PlaceHolder 3"/>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pic>
        <p:nvPicPr>
          <p:cNvPr id="79" name="Immagine 78"/>
          <p:cNvPicPr/>
          <p:nvPr/>
        </p:nvPicPr>
        <p:blipFill>
          <a:blip r:embed="rId2"/>
          <a:stretch/>
        </p:blipFill>
        <p:spPr>
          <a:xfrm>
            <a:off x="2079000" y="1604520"/>
            <a:ext cx="4984920" cy="3977280"/>
          </a:xfrm>
          <a:prstGeom prst="rect">
            <a:avLst/>
          </a:prstGeom>
          <a:ln>
            <a:noFill/>
          </a:ln>
        </p:spPr>
      </p:pic>
      <p:pic>
        <p:nvPicPr>
          <p:cNvPr id="80" name="Immagine 79"/>
          <p:cNvPicPr/>
          <p:nvPr/>
        </p:nvPicPr>
        <p:blipFill>
          <a:blip r:embed="rId2"/>
          <a:stretch/>
        </p:blipFill>
        <p:spPr>
          <a:xfrm>
            <a:off x="2079000" y="1604520"/>
            <a:ext cx="4984920" cy="3977280"/>
          </a:xfrm>
          <a:prstGeom prst="rect">
            <a:avLst/>
          </a:prstGeom>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2"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4"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5" name="PlaceHolder 3"/>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9"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0" name="PlaceHolder 3"/>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1" name="PlaceHolder 4"/>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3"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4"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5"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9" name="PlaceHolder 4"/>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CustomShape 1"/>
          <p:cNvSpPr/>
          <p:nvPr/>
        </p:nvSpPr>
        <p:spPr>
          <a:xfrm>
            <a:off x="0" y="6495120"/>
            <a:ext cx="9141840" cy="367200"/>
          </a:xfrm>
          <a:prstGeom prst="rect">
            <a:avLst/>
          </a:prstGeom>
          <a:solidFill>
            <a:schemeClr val="tx2">
              <a:lumMod val="75000"/>
            </a:schemeClr>
          </a:solidFill>
          <a:ln>
            <a:noFill/>
          </a:ln>
        </p:spPr>
        <p:style>
          <a:lnRef idx="0">
            <a:scrgbClr r="0" g="0" b="0"/>
          </a:lnRef>
          <a:fillRef idx="0">
            <a:scrgbClr r="0" g="0" b="0"/>
          </a:fillRef>
          <a:effectRef idx="0">
            <a:scrgbClr r="0" g="0" b="0"/>
          </a:effectRef>
          <a:fontRef idx="minor"/>
        </p:style>
      </p:sp>
      <p:pic>
        <p:nvPicPr>
          <p:cNvPr id="10" name="Immagine 12"/>
          <p:cNvPicPr/>
          <p:nvPr/>
        </p:nvPicPr>
        <p:blipFill>
          <a:blip r:embed="rId14"/>
          <a:stretch/>
        </p:blipFill>
        <p:spPr>
          <a:xfrm>
            <a:off x="8150400" y="223920"/>
            <a:ext cx="644040" cy="816480"/>
          </a:xfrm>
          <a:prstGeom prst="rect">
            <a:avLst/>
          </a:prstGeom>
          <a:ln>
            <a:noFill/>
          </a:ln>
        </p:spPr>
      </p:pic>
      <p:pic>
        <p:nvPicPr>
          <p:cNvPr id="2" name="Immagine 7"/>
          <p:cNvPicPr/>
          <p:nvPr/>
        </p:nvPicPr>
        <p:blipFill>
          <a:blip r:embed="rId15"/>
          <a:srcRect l="-477" r="49552" b="1088"/>
          <a:stretch/>
        </p:blipFill>
        <p:spPr>
          <a:xfrm>
            <a:off x="265680" y="289800"/>
            <a:ext cx="2677320" cy="804600"/>
          </a:xfrm>
          <a:prstGeom prst="rect">
            <a:avLst/>
          </a:prstGeom>
          <a:ln w="9360">
            <a:noFill/>
          </a:ln>
        </p:spPr>
      </p:pic>
      <p:pic>
        <p:nvPicPr>
          <p:cNvPr id="3" name="Immagine 11"/>
          <p:cNvPicPr/>
          <p:nvPr/>
        </p:nvPicPr>
        <p:blipFill>
          <a:blip r:embed="rId15"/>
          <a:srcRect l="67967" r="-26" b="37216"/>
          <a:stretch/>
        </p:blipFill>
        <p:spPr>
          <a:xfrm>
            <a:off x="4872240" y="289800"/>
            <a:ext cx="2323800" cy="704160"/>
          </a:xfrm>
          <a:prstGeom prst="rect">
            <a:avLst/>
          </a:prstGeom>
          <a:ln w="9360">
            <a:noFill/>
          </a:ln>
        </p:spPr>
      </p:pic>
      <p:pic>
        <p:nvPicPr>
          <p:cNvPr id="4" name="Picture 35"/>
          <p:cNvPicPr/>
          <p:nvPr/>
        </p:nvPicPr>
        <p:blipFill>
          <a:blip r:embed="rId16"/>
          <a:stretch/>
        </p:blipFill>
        <p:spPr>
          <a:xfrm>
            <a:off x="3487320" y="4886640"/>
            <a:ext cx="2255760" cy="1505520"/>
          </a:xfrm>
          <a:prstGeom prst="rect">
            <a:avLst/>
          </a:prstGeom>
          <a:ln>
            <a:noFill/>
          </a:ln>
        </p:spPr>
      </p:pic>
      <p:sp>
        <p:nvSpPr>
          <p:cNvPr id="5" name="CustomShape 2"/>
          <p:cNvSpPr/>
          <p:nvPr/>
        </p:nvSpPr>
        <p:spPr>
          <a:xfrm>
            <a:off x="0" y="6521400"/>
            <a:ext cx="9141840" cy="33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600" b="1" strike="noStrike" spc="-1">
                <a:solidFill>
                  <a:srgbClr val="FFFFFF"/>
                </a:solidFill>
                <a:uFill>
                  <a:solidFill>
                    <a:srgbClr val="FFFFFF"/>
                  </a:solidFill>
                </a:uFill>
                <a:latin typeface="Calibri"/>
                <a:ea typeface="DejaVu Sans"/>
              </a:rPr>
              <a:t>UNIBA: </a:t>
            </a:r>
            <a:r>
              <a:rPr lang="en-US" sz="1600" b="0" i="1" strike="noStrike" spc="-1">
                <a:solidFill>
                  <a:srgbClr val="FFFFFF"/>
                </a:solidFill>
                <a:uFill>
                  <a:solidFill>
                    <a:srgbClr val="FFFFFF"/>
                  </a:solidFill>
                </a:uFill>
                <a:latin typeface="Calibri"/>
                <a:ea typeface="DejaVu Sans"/>
              </a:rPr>
              <a:t>http://www.uniba.it </a:t>
            </a:r>
            <a:r>
              <a:rPr lang="en-US" sz="1600" b="0" strike="noStrike" spc="-1">
                <a:solidFill>
                  <a:srgbClr val="FFFFFF"/>
                </a:solidFill>
                <a:uFill>
                  <a:solidFill>
                    <a:srgbClr val="FFFFFF"/>
                  </a:solidFill>
                </a:uFill>
                <a:latin typeface="Calibri"/>
                <a:ea typeface="DejaVu Sans"/>
              </a:rPr>
              <a:t>	</a:t>
            </a:r>
            <a:r>
              <a:rPr lang="en-US" sz="1600" b="1" strike="noStrike" spc="-1">
                <a:solidFill>
                  <a:srgbClr val="FFFFFF"/>
                </a:solidFill>
                <a:uFill>
                  <a:solidFill>
                    <a:srgbClr val="FFFFFF"/>
                  </a:solidFill>
                </a:uFill>
                <a:latin typeface="Calibri"/>
                <a:ea typeface="DejaVu Sans"/>
              </a:rPr>
              <a:t>DIB: </a:t>
            </a:r>
            <a:r>
              <a:rPr lang="en-US" sz="1600" b="0" i="1" strike="noStrike" spc="-1">
                <a:solidFill>
                  <a:srgbClr val="FFFFFF"/>
                </a:solidFill>
                <a:uFill>
                  <a:solidFill>
                    <a:srgbClr val="FFFFFF"/>
                  </a:solidFill>
                </a:uFill>
                <a:latin typeface="Calibri"/>
                <a:ea typeface="DejaVu Sans"/>
              </a:rPr>
              <a:t>http://www.di.uniba.it 		 </a:t>
            </a:r>
            <a:r>
              <a:rPr lang="en-US" sz="1600" b="1" strike="noStrike" spc="-1">
                <a:solidFill>
                  <a:srgbClr val="FFFFFF"/>
                </a:solidFill>
                <a:uFill>
                  <a:solidFill>
                    <a:srgbClr val="FFFFFF"/>
                  </a:solidFill>
                </a:uFill>
                <a:latin typeface="Calibri"/>
                <a:ea typeface="DejaVu Sans"/>
              </a:rPr>
              <a:t>KDDE: </a:t>
            </a:r>
            <a:r>
              <a:rPr lang="en-US" sz="1600" b="0" i="1" strike="noStrike" spc="-1">
                <a:solidFill>
                  <a:srgbClr val="FFFFFF"/>
                </a:solidFill>
                <a:uFill>
                  <a:solidFill>
                    <a:srgbClr val="FFFFFF"/>
                  </a:solidFill>
                </a:uFill>
                <a:latin typeface="Calibri"/>
                <a:ea typeface="DejaVu Sans"/>
              </a:rPr>
              <a:t>http://kdde.di.uniba.it</a:t>
            </a:r>
            <a:endParaRPr lang="en-US" sz="1800" b="0" strike="noStrike" spc="-1">
              <a:solidFill>
                <a:srgbClr val="000000"/>
              </a:solidFill>
              <a:uFill>
                <a:solidFill>
                  <a:srgbClr val="FFFFFF"/>
                </a:solidFill>
              </a:uFill>
              <a:latin typeface="Arial"/>
            </a:endParaRPr>
          </a:p>
        </p:txBody>
      </p:sp>
      <p:pic>
        <p:nvPicPr>
          <p:cNvPr id="6" name="Picture 2"/>
          <p:cNvPicPr/>
          <p:nvPr/>
        </p:nvPicPr>
        <p:blipFill>
          <a:blip r:embed="rId17"/>
          <a:stretch/>
        </p:blipFill>
        <p:spPr>
          <a:xfrm>
            <a:off x="3670200" y="414360"/>
            <a:ext cx="1104120" cy="506520"/>
          </a:xfrm>
          <a:prstGeom prst="rect">
            <a:avLst/>
          </a:prstGeom>
          <a:ln>
            <a:noFill/>
          </a:ln>
        </p:spPr>
      </p:pic>
      <p:sp>
        <p:nvSpPr>
          <p:cNvPr id="7" name="PlaceHolder 3"/>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solidFill>
                  <a:srgbClr val="000000"/>
                </a:solidFill>
                <a:uFill>
                  <a:solidFill>
                    <a:srgbClr val="FFFFFF"/>
                  </a:solidFill>
                </a:uFill>
                <a:latin typeface="Arial"/>
              </a:rPr>
              <a:t>Click to edit the title text format</a:t>
            </a:r>
          </a:p>
        </p:txBody>
      </p:sp>
      <p:sp>
        <p:nvSpPr>
          <p:cNvPr id="8" name="PlaceHolder 4"/>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 name="CustomShape 1"/>
          <p:cNvSpPr/>
          <p:nvPr/>
        </p:nvSpPr>
        <p:spPr>
          <a:xfrm>
            <a:off x="0" y="6495120"/>
            <a:ext cx="9141840" cy="367200"/>
          </a:xfrm>
          <a:prstGeom prst="rect">
            <a:avLst/>
          </a:prstGeom>
          <a:solidFill>
            <a:schemeClr val="tx2">
              <a:lumMod val="75000"/>
            </a:schemeClr>
          </a:solidFill>
          <a:ln>
            <a:noFill/>
          </a:ln>
        </p:spPr>
        <p:style>
          <a:lnRef idx="0">
            <a:scrgbClr r="0" g="0" b="0"/>
          </a:lnRef>
          <a:fillRef idx="0">
            <a:scrgbClr r="0" g="0" b="0"/>
          </a:fillRef>
          <a:effectRef idx="0">
            <a:scrgbClr r="0" g="0" b="0"/>
          </a:effectRef>
          <a:fontRef idx="minor"/>
        </p:style>
      </p:sp>
      <p:pic>
        <p:nvPicPr>
          <p:cNvPr id="44" name="Immagine 12"/>
          <p:cNvPicPr/>
          <p:nvPr/>
        </p:nvPicPr>
        <p:blipFill>
          <a:blip r:embed="rId14"/>
          <a:stretch/>
        </p:blipFill>
        <p:spPr>
          <a:xfrm>
            <a:off x="8150400" y="223920"/>
            <a:ext cx="644040" cy="816480"/>
          </a:xfrm>
          <a:prstGeom prst="rect">
            <a:avLst/>
          </a:prstGeom>
          <a:ln>
            <a:noFill/>
          </a:ln>
        </p:spPr>
      </p:pic>
      <p:sp>
        <p:nvSpPr>
          <p:cNvPr id="45" name="PlaceHolder 2"/>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solidFill>
                  <a:srgbClr val="000000"/>
                </a:solidFill>
                <a:uFill>
                  <a:solidFill>
                    <a:srgbClr val="FFFFFF"/>
                  </a:solidFill>
                </a:uFill>
                <a:latin typeface="Arial"/>
              </a:rPr>
              <a:t>Click to edit the title text format</a:t>
            </a:r>
          </a:p>
        </p:txBody>
      </p:sp>
      <p:sp>
        <p:nvSpPr>
          <p:cNvPr id="46" name="PlaceHolder 3"/>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CustomShape 1"/>
          <p:cNvSpPr/>
          <p:nvPr/>
        </p:nvSpPr>
        <p:spPr>
          <a:xfrm>
            <a:off x="685800" y="1379880"/>
            <a:ext cx="7770240" cy="158301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dirty="0" err="1">
                <a:solidFill>
                  <a:srgbClr val="17375E"/>
                </a:solidFill>
                <a:uFill>
                  <a:solidFill>
                    <a:srgbClr val="FFFFFF"/>
                  </a:solidFill>
                </a:uFill>
                <a:latin typeface="Calibri"/>
                <a:ea typeface="DejaVu Sans"/>
              </a:rPr>
              <a:t>Applicazione</a:t>
            </a:r>
            <a:r>
              <a:rPr lang="en-US" sz="3600" b="0" strike="noStrike" spc="-1" dirty="0">
                <a:solidFill>
                  <a:srgbClr val="17375E"/>
                </a:solidFill>
                <a:uFill>
                  <a:solidFill>
                    <a:srgbClr val="FFFFFF"/>
                  </a:solidFill>
                </a:uFill>
                <a:latin typeface="Calibri"/>
                <a:ea typeface="DejaVu Sans"/>
              </a:rPr>
              <a:t> di </a:t>
            </a:r>
            <a:r>
              <a:rPr lang="en-US" sz="3600" b="0" strike="noStrike" spc="-1" dirty="0" err="1">
                <a:solidFill>
                  <a:srgbClr val="17375E"/>
                </a:solidFill>
                <a:uFill>
                  <a:solidFill>
                    <a:srgbClr val="FFFFFF"/>
                  </a:solidFill>
                </a:uFill>
                <a:latin typeface="Calibri"/>
                <a:ea typeface="DejaVu Sans"/>
              </a:rPr>
              <a:t>tecniche</a:t>
            </a:r>
            <a:r>
              <a:rPr lang="en-US" sz="3600" b="0" strike="noStrike" spc="-1" dirty="0">
                <a:solidFill>
                  <a:srgbClr val="17375E"/>
                </a:solidFill>
                <a:uFill>
                  <a:solidFill>
                    <a:srgbClr val="FFFFFF"/>
                  </a:solidFill>
                </a:uFill>
                <a:latin typeface="Calibri"/>
                <a:ea typeface="DejaVu Sans"/>
              </a:rPr>
              <a:t> di Word Embedding e Text Mining per </a:t>
            </a:r>
            <a:r>
              <a:rPr lang="en-US" sz="3600" b="0" strike="noStrike" spc="-1" dirty="0" err="1">
                <a:solidFill>
                  <a:srgbClr val="17375E"/>
                </a:solidFill>
                <a:uFill>
                  <a:solidFill>
                    <a:srgbClr val="FFFFFF"/>
                  </a:solidFill>
                </a:uFill>
                <a:latin typeface="Calibri"/>
                <a:ea typeface="DejaVu Sans"/>
              </a:rPr>
              <a:t>il</a:t>
            </a:r>
            <a:r>
              <a:rPr lang="en-US" sz="3600" b="0" strike="noStrike" spc="-1" dirty="0">
                <a:solidFill>
                  <a:srgbClr val="17375E"/>
                </a:solidFill>
                <a:uFill>
                  <a:solidFill>
                    <a:srgbClr val="FFFFFF"/>
                  </a:solidFill>
                </a:uFill>
                <a:latin typeface="Calibri"/>
                <a:ea typeface="DejaVu Sans"/>
              </a:rPr>
              <a:t> Clustering di </a:t>
            </a:r>
            <a:r>
              <a:rPr lang="en-US" sz="3600" b="0" strike="noStrike" spc="-1" dirty="0" err="1">
                <a:solidFill>
                  <a:srgbClr val="17375E"/>
                </a:solidFill>
                <a:uFill>
                  <a:solidFill>
                    <a:srgbClr val="FFFFFF"/>
                  </a:solidFill>
                </a:uFill>
                <a:latin typeface="Calibri"/>
                <a:ea typeface="DejaVu Sans"/>
              </a:rPr>
              <a:t>pagine</a:t>
            </a:r>
            <a:r>
              <a:rPr lang="en-US" sz="3600" b="0" strike="noStrike" spc="-1" dirty="0">
                <a:solidFill>
                  <a:srgbClr val="17375E"/>
                </a:solidFill>
                <a:uFill>
                  <a:solidFill>
                    <a:srgbClr val="FFFFFF"/>
                  </a:solidFill>
                </a:uFill>
                <a:latin typeface="Calibri"/>
                <a:ea typeface="DejaVu Sans"/>
              </a:rPr>
              <a:t> in un </a:t>
            </a:r>
            <a:r>
              <a:rPr lang="en-US" sz="3600" b="0" strike="noStrike" spc="-1" dirty="0" err="1">
                <a:solidFill>
                  <a:srgbClr val="17375E"/>
                </a:solidFill>
                <a:uFill>
                  <a:solidFill>
                    <a:srgbClr val="FFFFFF"/>
                  </a:solidFill>
                </a:uFill>
                <a:latin typeface="Calibri"/>
                <a:ea typeface="DejaVu Sans"/>
              </a:rPr>
              <a:t>grafo</a:t>
            </a:r>
            <a:r>
              <a:rPr lang="en-US" sz="3600" b="0" strike="noStrike" spc="-1" dirty="0">
                <a:solidFill>
                  <a:srgbClr val="17375E"/>
                </a:solidFill>
                <a:uFill>
                  <a:solidFill>
                    <a:srgbClr val="FFFFFF"/>
                  </a:solidFill>
                </a:uFill>
                <a:latin typeface="Calibri"/>
                <a:ea typeface="DejaVu Sans"/>
              </a:rPr>
              <a:t> Web</a:t>
            </a:r>
            <a:endParaRPr lang="en-US" sz="3600" b="0" strike="noStrike" spc="-1" dirty="0">
              <a:solidFill>
                <a:srgbClr val="000000"/>
              </a:solidFill>
              <a:uFill>
                <a:solidFill>
                  <a:srgbClr val="FFFFFF"/>
                </a:solidFill>
              </a:uFill>
              <a:latin typeface="Arial"/>
            </a:endParaRPr>
          </a:p>
        </p:txBody>
      </p:sp>
      <p:sp>
        <p:nvSpPr>
          <p:cNvPr id="202" name="CustomShape 3"/>
          <p:cNvSpPr/>
          <p:nvPr/>
        </p:nvSpPr>
        <p:spPr>
          <a:xfrm>
            <a:off x="685800" y="3093521"/>
            <a:ext cx="7770240" cy="65908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b="0" strike="noStrike" spc="-1" dirty="0" err="1">
                <a:uFill>
                  <a:solidFill>
                    <a:srgbClr val="FFFFFF"/>
                  </a:solidFill>
                </a:uFill>
                <a:latin typeface="Calibri"/>
                <a:ea typeface="DejaVu Sans"/>
              </a:rPr>
              <a:t>Tesi</a:t>
            </a:r>
            <a:r>
              <a:rPr lang="en-US" b="0" strike="noStrike" spc="-1" dirty="0">
                <a:uFill>
                  <a:solidFill>
                    <a:srgbClr val="FFFFFF"/>
                  </a:solidFill>
                </a:uFill>
                <a:latin typeface="Calibri"/>
                <a:ea typeface="DejaVu Sans"/>
              </a:rPr>
              <a:t> di </a:t>
            </a:r>
            <a:r>
              <a:rPr lang="en-US" spc="-1" dirty="0" err="1">
                <a:uFill>
                  <a:solidFill>
                    <a:srgbClr val="FFFFFF"/>
                  </a:solidFill>
                </a:uFill>
                <a:latin typeface="Calibri"/>
                <a:ea typeface="DejaVu Sans"/>
              </a:rPr>
              <a:t>Laurea</a:t>
            </a:r>
            <a:r>
              <a:rPr lang="en-US" spc="-1" dirty="0">
                <a:uFill>
                  <a:solidFill>
                    <a:srgbClr val="FFFFFF"/>
                  </a:solidFill>
                </a:uFill>
                <a:latin typeface="Calibri"/>
                <a:ea typeface="DejaVu Sans"/>
              </a:rPr>
              <a:t> </a:t>
            </a:r>
            <a:r>
              <a:rPr lang="en-US" b="0" strike="noStrike" spc="-1" dirty="0">
                <a:uFill>
                  <a:solidFill>
                    <a:srgbClr val="FFFFFF"/>
                  </a:solidFill>
                </a:uFill>
                <a:latin typeface="Calibri"/>
                <a:ea typeface="DejaVu Sans"/>
              </a:rPr>
              <a:t>in </a:t>
            </a:r>
            <a:r>
              <a:rPr lang="en-US" b="0" strike="noStrike" spc="-1" dirty="0" err="1">
                <a:uFill>
                  <a:solidFill>
                    <a:srgbClr val="FFFFFF"/>
                  </a:solidFill>
                </a:uFill>
                <a:latin typeface="Calibri"/>
                <a:ea typeface="DejaVu Sans"/>
              </a:rPr>
              <a:t>Programmazione</a:t>
            </a:r>
            <a:r>
              <a:rPr lang="en-US" b="0" strike="noStrike" spc="-1" dirty="0">
                <a:uFill>
                  <a:solidFill>
                    <a:srgbClr val="FFFFFF"/>
                  </a:solidFill>
                </a:uFill>
                <a:latin typeface="Calibri"/>
                <a:ea typeface="DejaVu Sans"/>
              </a:rPr>
              <a:t> II</a:t>
            </a:r>
          </a:p>
          <a:p>
            <a:pPr algn="ctr">
              <a:lnSpc>
                <a:spcPct val="100000"/>
              </a:lnSpc>
            </a:pPr>
            <a:r>
              <a:rPr lang="en-US" spc="-1" dirty="0" err="1">
                <a:uFill>
                  <a:solidFill>
                    <a:srgbClr val="FFFFFF"/>
                  </a:solidFill>
                </a:uFill>
                <a:latin typeface="Calibri"/>
              </a:rPr>
              <a:t>Informatica</a:t>
            </a:r>
            <a:r>
              <a:rPr lang="en-US" spc="-1" dirty="0">
                <a:uFill>
                  <a:solidFill>
                    <a:srgbClr val="FFFFFF"/>
                  </a:solidFill>
                </a:uFill>
                <a:latin typeface="Calibri"/>
              </a:rPr>
              <a:t> e </a:t>
            </a:r>
            <a:r>
              <a:rPr lang="en-US" spc="-1" dirty="0" err="1">
                <a:uFill>
                  <a:solidFill>
                    <a:srgbClr val="FFFFFF"/>
                  </a:solidFill>
                </a:uFill>
                <a:latin typeface="Calibri"/>
              </a:rPr>
              <a:t>Tecnologie</a:t>
            </a:r>
            <a:r>
              <a:rPr lang="en-US" spc="-1" dirty="0">
                <a:uFill>
                  <a:solidFill>
                    <a:srgbClr val="FFFFFF"/>
                  </a:solidFill>
                </a:uFill>
                <a:latin typeface="Calibri"/>
              </a:rPr>
              <a:t> per la </a:t>
            </a:r>
            <a:r>
              <a:rPr lang="en-US" spc="-1" dirty="0" err="1">
                <a:uFill>
                  <a:solidFill>
                    <a:srgbClr val="FFFFFF"/>
                  </a:solidFill>
                </a:uFill>
                <a:latin typeface="Calibri"/>
              </a:rPr>
              <a:t>Produzione</a:t>
            </a:r>
            <a:r>
              <a:rPr lang="en-US" spc="-1" dirty="0">
                <a:uFill>
                  <a:solidFill>
                    <a:srgbClr val="FFFFFF"/>
                  </a:solidFill>
                </a:uFill>
                <a:latin typeface="Calibri"/>
              </a:rPr>
              <a:t> del Software</a:t>
            </a:r>
            <a:endParaRPr lang="en-US" b="0" strike="noStrike" spc="-1" dirty="0">
              <a:uFill>
                <a:solidFill>
                  <a:srgbClr val="FFFFFF"/>
                </a:solidFill>
              </a:uFill>
              <a:latin typeface="Arial"/>
            </a:endParaRPr>
          </a:p>
        </p:txBody>
      </p:sp>
      <p:sp>
        <p:nvSpPr>
          <p:cNvPr id="6" name="CustomShape 3"/>
          <p:cNvSpPr/>
          <p:nvPr/>
        </p:nvSpPr>
        <p:spPr>
          <a:xfrm>
            <a:off x="685800" y="3883228"/>
            <a:ext cx="2805545" cy="210193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b="0" strike="noStrike" spc="-1" dirty="0" err="1">
                <a:uFill>
                  <a:solidFill>
                    <a:srgbClr val="FFFFFF"/>
                  </a:solidFill>
                </a:uFill>
                <a:latin typeface="Calibri"/>
                <a:ea typeface="DejaVu Sans"/>
              </a:rPr>
              <a:t>Relatore</a:t>
            </a:r>
            <a:r>
              <a:rPr lang="en-US" b="0" strike="noStrike" spc="-1" dirty="0">
                <a:uFill>
                  <a:solidFill>
                    <a:srgbClr val="FFFFFF"/>
                  </a:solidFill>
                </a:uFill>
                <a:latin typeface="Calibri"/>
                <a:ea typeface="DejaVu Sans"/>
              </a:rPr>
              <a:t>:</a:t>
            </a:r>
          </a:p>
          <a:p>
            <a:pPr>
              <a:lnSpc>
                <a:spcPct val="100000"/>
              </a:lnSpc>
            </a:pPr>
            <a:r>
              <a:rPr lang="en-US" b="0" strike="noStrike" spc="-1" dirty="0">
                <a:uFill>
                  <a:solidFill>
                    <a:srgbClr val="FFFFFF"/>
                  </a:solidFill>
                </a:uFill>
                <a:latin typeface="Calibri"/>
                <a:ea typeface="DejaVu Sans"/>
              </a:rPr>
              <a:t>Prof. Michelangelo </a:t>
            </a:r>
            <a:r>
              <a:rPr lang="en-US" b="0" strike="noStrike" spc="-1" dirty="0" err="1">
                <a:uFill>
                  <a:solidFill>
                    <a:srgbClr val="FFFFFF"/>
                  </a:solidFill>
                </a:uFill>
                <a:latin typeface="Calibri"/>
                <a:ea typeface="DejaVu Sans"/>
              </a:rPr>
              <a:t>Ceci</a:t>
            </a:r>
            <a:endParaRPr lang="en-US" b="0" strike="noStrike" spc="-1" dirty="0">
              <a:uFill>
                <a:solidFill>
                  <a:srgbClr val="FFFFFF"/>
                </a:solidFill>
              </a:uFill>
              <a:latin typeface="Calibri"/>
              <a:ea typeface="DejaVu Sans"/>
            </a:endParaRPr>
          </a:p>
          <a:p>
            <a:pPr>
              <a:lnSpc>
                <a:spcPct val="100000"/>
              </a:lnSpc>
            </a:pPr>
            <a:endParaRPr lang="en-US" spc="-1" dirty="0">
              <a:uFill>
                <a:solidFill>
                  <a:srgbClr val="FFFFFF"/>
                </a:solidFill>
              </a:uFill>
              <a:latin typeface="Calibri"/>
            </a:endParaRPr>
          </a:p>
          <a:p>
            <a:pPr>
              <a:lnSpc>
                <a:spcPct val="100000"/>
              </a:lnSpc>
            </a:pPr>
            <a:r>
              <a:rPr lang="en-US" spc="-1" dirty="0" err="1">
                <a:uFill>
                  <a:solidFill>
                    <a:srgbClr val="FFFFFF"/>
                  </a:solidFill>
                </a:uFill>
                <a:latin typeface="Calibri"/>
              </a:rPr>
              <a:t>Correlatore</a:t>
            </a:r>
            <a:r>
              <a:rPr lang="en-US" spc="-1" dirty="0">
                <a:uFill>
                  <a:solidFill>
                    <a:srgbClr val="FFFFFF"/>
                  </a:solidFill>
                </a:uFill>
                <a:latin typeface="Calibri"/>
              </a:rPr>
              <a:t>:</a:t>
            </a:r>
          </a:p>
          <a:p>
            <a:pPr>
              <a:lnSpc>
                <a:spcPct val="100000"/>
              </a:lnSpc>
            </a:pPr>
            <a:r>
              <a:rPr lang="en-US" spc="-1" dirty="0" err="1">
                <a:uFill>
                  <a:solidFill>
                    <a:srgbClr val="FFFFFF"/>
                  </a:solidFill>
                </a:uFill>
                <a:latin typeface="Calibri"/>
              </a:rPr>
              <a:t>Dott.ssa</a:t>
            </a:r>
            <a:r>
              <a:rPr lang="en-US" spc="-1" dirty="0">
                <a:uFill>
                  <a:solidFill>
                    <a:srgbClr val="FFFFFF"/>
                  </a:solidFill>
                </a:uFill>
                <a:latin typeface="Calibri"/>
              </a:rPr>
              <a:t> </a:t>
            </a:r>
            <a:r>
              <a:rPr lang="en-US" spc="-1" dirty="0" err="1">
                <a:uFill>
                  <a:solidFill>
                    <a:srgbClr val="FFFFFF"/>
                  </a:solidFill>
                </a:uFill>
                <a:latin typeface="Calibri"/>
              </a:rPr>
              <a:t>Pasqua</a:t>
            </a:r>
            <a:r>
              <a:rPr lang="en-US" spc="-1" dirty="0">
                <a:uFill>
                  <a:solidFill>
                    <a:srgbClr val="FFFFFF"/>
                  </a:solidFill>
                </a:uFill>
                <a:latin typeface="Calibri"/>
              </a:rPr>
              <a:t> </a:t>
            </a:r>
            <a:r>
              <a:rPr lang="en-US" spc="-1" dirty="0" err="1">
                <a:uFill>
                  <a:solidFill>
                    <a:srgbClr val="FFFFFF"/>
                  </a:solidFill>
                </a:uFill>
                <a:latin typeface="Calibri"/>
              </a:rPr>
              <a:t>Fabiana</a:t>
            </a:r>
            <a:r>
              <a:rPr lang="en-US" spc="-1" dirty="0">
                <a:uFill>
                  <a:solidFill>
                    <a:srgbClr val="FFFFFF"/>
                  </a:solidFill>
                </a:uFill>
                <a:latin typeface="Calibri"/>
              </a:rPr>
              <a:t> </a:t>
            </a:r>
            <a:r>
              <a:rPr lang="en-US" spc="-1" dirty="0" err="1">
                <a:uFill>
                  <a:solidFill>
                    <a:srgbClr val="FFFFFF"/>
                  </a:solidFill>
                </a:uFill>
                <a:latin typeface="Calibri"/>
              </a:rPr>
              <a:t>Lanotte</a:t>
            </a:r>
            <a:endParaRPr lang="en-US" b="0" strike="noStrike" spc="-1" dirty="0">
              <a:uFill>
                <a:solidFill>
                  <a:srgbClr val="FFFFFF"/>
                </a:solidFill>
              </a:uFill>
              <a:latin typeface="Arial"/>
            </a:endParaRPr>
          </a:p>
        </p:txBody>
      </p:sp>
      <p:sp>
        <p:nvSpPr>
          <p:cNvPr id="7" name="CustomShape 3"/>
          <p:cNvSpPr/>
          <p:nvPr/>
        </p:nvSpPr>
        <p:spPr>
          <a:xfrm>
            <a:off x="6590805" y="4292929"/>
            <a:ext cx="1865235" cy="64868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US" b="0" strike="noStrike" spc="-1" dirty="0" err="1">
                <a:uFill>
                  <a:solidFill>
                    <a:srgbClr val="FFFFFF"/>
                  </a:solidFill>
                </a:uFill>
                <a:latin typeface="Calibri"/>
                <a:ea typeface="DejaVu Sans"/>
              </a:rPr>
              <a:t>Laureando</a:t>
            </a:r>
            <a:r>
              <a:rPr lang="en-US" b="0" strike="noStrike" spc="-1" dirty="0">
                <a:uFill>
                  <a:solidFill>
                    <a:srgbClr val="FFFFFF"/>
                  </a:solidFill>
                </a:uFill>
                <a:latin typeface="Calibri"/>
                <a:ea typeface="DejaVu Sans"/>
              </a:rPr>
              <a:t>:</a:t>
            </a:r>
          </a:p>
          <a:p>
            <a:pPr algn="r">
              <a:lnSpc>
                <a:spcPct val="100000"/>
              </a:lnSpc>
            </a:pPr>
            <a:r>
              <a:rPr lang="en-US" b="0" strike="noStrike" spc="-1" dirty="0">
                <a:uFill>
                  <a:solidFill>
                    <a:srgbClr val="FFFFFF"/>
                  </a:solidFill>
                </a:uFill>
                <a:latin typeface="Calibri"/>
                <a:ea typeface="DejaVu Sans"/>
              </a:rPr>
              <a:t>Andrea Del Fante</a:t>
            </a:r>
            <a:endParaRPr lang="en-US" b="0" strike="noStrike" spc="-1" dirty="0">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Crawling del </a:t>
            </a:r>
            <a:r>
              <a:rPr lang="en-US" sz="4400" b="0" strike="noStrike" spc="-1" dirty="0" err="1">
                <a:solidFill>
                  <a:srgbClr val="17375E"/>
                </a:solidFill>
                <a:uFill>
                  <a:solidFill>
                    <a:srgbClr val="FFFFFF"/>
                  </a:solidFill>
                </a:uFill>
                <a:latin typeface="Calibri"/>
                <a:ea typeface="DejaVu Sans"/>
              </a:rPr>
              <a:t>sito</a:t>
            </a:r>
            <a:r>
              <a:rPr lang="en-US" sz="4400" b="0" strike="noStrike" spc="-1" dirty="0">
                <a:solidFill>
                  <a:srgbClr val="17375E"/>
                </a:solidFill>
                <a:uFill>
                  <a:solidFill>
                    <a:srgbClr val="FFFFFF"/>
                  </a:solidFill>
                </a:uFill>
                <a:latin typeface="Calibri"/>
                <a:ea typeface="DejaVu Sans"/>
              </a:rPr>
              <a:t> Web</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10</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0"/>
            <a:ext cx="8288640" cy="102246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uFill>
                  <a:solidFill>
                    <a:srgbClr val="FFFFFF"/>
                  </a:solidFill>
                </a:uFill>
              </a:rPr>
              <a:t>Un </a:t>
            </a:r>
            <a:r>
              <a:rPr lang="en-US" spc="-1" dirty="0">
                <a:solidFill>
                  <a:srgbClr val="FF3333"/>
                </a:solidFill>
                <a:uFill>
                  <a:solidFill>
                    <a:srgbClr val="FFFFFF"/>
                  </a:solidFill>
                </a:uFill>
              </a:rPr>
              <a:t>Crawler</a:t>
            </a:r>
            <a:r>
              <a:rPr lang="en-US" spc="-1" dirty="0">
                <a:uFill>
                  <a:solidFill>
                    <a:srgbClr val="FFFFFF"/>
                  </a:solidFill>
                </a:uFill>
              </a:rPr>
              <a:t> è un software </a:t>
            </a:r>
            <a:r>
              <a:rPr lang="en-US" spc="-1" dirty="0" err="1">
                <a:uFill>
                  <a:solidFill>
                    <a:srgbClr val="FFFFFF"/>
                  </a:solidFill>
                </a:uFill>
              </a:rPr>
              <a:t>automatizzato</a:t>
            </a:r>
            <a:r>
              <a:rPr lang="en-US" spc="-1" dirty="0">
                <a:uFill>
                  <a:solidFill>
                    <a:srgbClr val="FFFFFF"/>
                  </a:solidFill>
                </a:uFill>
              </a:rPr>
              <a:t>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permette</a:t>
            </a:r>
            <a:r>
              <a:rPr lang="en-US" spc="-1" dirty="0">
                <a:uFill>
                  <a:solidFill>
                    <a:srgbClr val="FFFFFF"/>
                  </a:solidFill>
                </a:uFill>
              </a:rPr>
              <a:t> </a:t>
            </a:r>
            <a:r>
              <a:rPr lang="en-US" spc="-1" dirty="0" err="1">
                <a:uFill>
                  <a:solidFill>
                    <a:srgbClr val="FFFFFF"/>
                  </a:solidFill>
                </a:uFill>
              </a:rPr>
              <a:t>l’indicizzazione</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a:t>
            </a:r>
            <a:r>
              <a:rPr lang="en-US" spc="-1" dirty="0" err="1">
                <a:uFill>
                  <a:solidFill>
                    <a:srgbClr val="FFFFFF"/>
                  </a:solidFill>
                </a:uFill>
              </a:rPr>
              <a:t>pagine</a:t>
            </a:r>
            <a:r>
              <a:rPr lang="en-US" spc="-1" dirty="0">
                <a:uFill>
                  <a:solidFill>
                    <a:srgbClr val="FFFFFF"/>
                  </a:solidFill>
                </a:uFill>
              </a:rPr>
              <a:t> Web. </a:t>
            </a:r>
            <a:r>
              <a:rPr lang="en-US" spc="-1" dirty="0" err="1">
                <a:uFill>
                  <a:solidFill>
                    <a:srgbClr val="FFFFFF"/>
                  </a:solidFill>
                </a:uFill>
              </a:rPr>
              <a:t>Indicizzare</a:t>
            </a:r>
            <a:r>
              <a:rPr lang="en-US" spc="-1" dirty="0">
                <a:uFill>
                  <a:solidFill>
                    <a:srgbClr val="FFFFFF"/>
                  </a:solidFill>
                </a:uFill>
              </a:rPr>
              <a:t> le </a:t>
            </a:r>
            <a:r>
              <a:rPr lang="en-US" spc="-1" dirty="0" err="1">
                <a:uFill>
                  <a:solidFill>
                    <a:srgbClr val="FFFFFF"/>
                  </a:solidFill>
                </a:uFill>
              </a:rPr>
              <a:t>pagine</a:t>
            </a:r>
            <a:r>
              <a:rPr lang="en-US" spc="-1" dirty="0">
                <a:uFill>
                  <a:solidFill>
                    <a:srgbClr val="FFFFFF"/>
                  </a:solidFill>
                </a:uFill>
              </a:rPr>
              <a:t> Web </a:t>
            </a:r>
            <a:r>
              <a:rPr lang="en-US" spc="-1" dirty="0" err="1">
                <a:uFill>
                  <a:solidFill>
                    <a:srgbClr val="FFFFFF"/>
                  </a:solidFill>
                </a:uFill>
              </a:rPr>
              <a:t>permette</a:t>
            </a:r>
            <a:r>
              <a:rPr lang="en-US" spc="-1" dirty="0">
                <a:uFill>
                  <a:solidFill>
                    <a:srgbClr val="FFFFFF"/>
                  </a:solidFill>
                </a:uFill>
              </a:rPr>
              <a:t> di </a:t>
            </a:r>
            <a:r>
              <a:rPr lang="en-US" spc="-1" dirty="0" err="1">
                <a:uFill>
                  <a:solidFill>
                    <a:srgbClr val="FFFFFF"/>
                  </a:solidFill>
                </a:uFill>
              </a:rPr>
              <a:t>aumentare</a:t>
            </a:r>
            <a:r>
              <a:rPr lang="en-US" spc="-1" dirty="0">
                <a:uFill>
                  <a:solidFill>
                    <a:srgbClr val="FFFFFF"/>
                  </a:solidFill>
                </a:uFill>
              </a:rPr>
              <a:t> </a:t>
            </a:r>
            <a:r>
              <a:rPr lang="en-US" spc="-1" dirty="0" err="1">
                <a:uFill>
                  <a:solidFill>
                    <a:srgbClr val="FFFFFF"/>
                  </a:solidFill>
                </a:uFill>
              </a:rPr>
              <a:t>l’efficienza</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a:t>
            </a:r>
            <a:r>
              <a:rPr lang="en-US" spc="-1" dirty="0" err="1">
                <a:uFill>
                  <a:solidFill>
                    <a:srgbClr val="FFFFFF"/>
                  </a:solidFill>
                </a:uFill>
              </a:rPr>
              <a:t>interrogazioni</a:t>
            </a:r>
            <a:r>
              <a:rPr lang="en-US" spc="-1" dirty="0">
                <a:uFill>
                  <a:solidFill>
                    <a:srgbClr val="FFFFFF"/>
                  </a:solidFill>
                </a:uFill>
              </a:rPr>
              <a:t>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gli</a:t>
            </a:r>
            <a:r>
              <a:rPr lang="en-US" spc="-1" dirty="0">
                <a:uFill>
                  <a:solidFill>
                    <a:srgbClr val="FFFFFF"/>
                  </a:solidFill>
                </a:uFill>
              </a:rPr>
              <a:t> </a:t>
            </a:r>
            <a:r>
              <a:rPr lang="en-US" spc="-1" dirty="0" err="1">
                <a:uFill>
                  <a:solidFill>
                    <a:srgbClr val="FFFFFF"/>
                  </a:solidFill>
                </a:uFill>
              </a:rPr>
              <a:t>utenti</a:t>
            </a:r>
            <a:r>
              <a:rPr lang="en-US" spc="-1" dirty="0">
                <a:uFill>
                  <a:solidFill>
                    <a:srgbClr val="FFFFFF"/>
                  </a:solidFill>
                </a:uFill>
              </a:rPr>
              <a:t> </a:t>
            </a:r>
            <a:r>
              <a:rPr lang="en-US" spc="-1" dirty="0" err="1">
                <a:uFill>
                  <a:solidFill>
                    <a:srgbClr val="FFFFFF"/>
                  </a:solidFill>
                </a:uFill>
              </a:rPr>
              <a:t>effettuano</a:t>
            </a:r>
            <a:r>
              <a:rPr lang="en-US" spc="-1" dirty="0">
                <a:uFill>
                  <a:solidFill>
                    <a:srgbClr val="FFFFFF"/>
                  </a:solidFill>
                </a:uFill>
              </a:rPr>
              <a:t> </a:t>
            </a:r>
            <a:r>
              <a:rPr lang="en-US" spc="-1" dirty="0" err="1">
                <a:uFill>
                  <a:solidFill>
                    <a:srgbClr val="FFFFFF"/>
                  </a:solidFill>
                </a:uFill>
              </a:rPr>
              <a:t>durante</a:t>
            </a:r>
            <a:r>
              <a:rPr lang="en-US" spc="-1" dirty="0">
                <a:uFill>
                  <a:solidFill>
                    <a:srgbClr val="FFFFFF"/>
                  </a:solidFill>
                </a:uFill>
              </a:rPr>
              <a:t> la </a:t>
            </a:r>
            <a:r>
              <a:rPr lang="en-US" spc="-1" dirty="0" err="1">
                <a:uFill>
                  <a:solidFill>
                    <a:srgbClr val="FFFFFF"/>
                  </a:solidFill>
                </a:uFill>
              </a:rPr>
              <a:t>navigazione</a:t>
            </a:r>
            <a:r>
              <a:rPr lang="en-US" spc="-1" dirty="0">
                <a:uFill>
                  <a:solidFill>
                    <a:srgbClr val="FFFFFF"/>
                  </a:solidFill>
                </a:uFill>
              </a:rPr>
              <a:t>.</a:t>
            </a:r>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5803" y="2774585"/>
            <a:ext cx="4511514" cy="3447147"/>
          </a:xfrm>
          <a:prstGeom prst="rect">
            <a:avLst/>
          </a:prstGeom>
        </p:spPr>
      </p:pic>
    </p:spTree>
    <p:extLst>
      <p:ext uri="{BB962C8B-B14F-4D97-AF65-F5344CB8AC3E}">
        <p14:creationId xmlns:p14="http://schemas.microsoft.com/office/powerpoint/2010/main" val="267621911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Crawling del </a:t>
            </a:r>
            <a:r>
              <a:rPr lang="en-US" sz="4400" b="0" strike="noStrike" spc="-1" dirty="0" err="1">
                <a:solidFill>
                  <a:srgbClr val="17375E"/>
                </a:solidFill>
                <a:uFill>
                  <a:solidFill>
                    <a:srgbClr val="FFFFFF"/>
                  </a:solidFill>
                </a:uFill>
                <a:latin typeface="Calibri"/>
                <a:ea typeface="DejaVu Sans"/>
              </a:rPr>
              <a:t>sito</a:t>
            </a:r>
            <a:r>
              <a:rPr lang="en-US" sz="4400" b="0" strike="noStrike" spc="-1" dirty="0">
                <a:solidFill>
                  <a:srgbClr val="17375E"/>
                </a:solidFill>
                <a:uFill>
                  <a:solidFill>
                    <a:srgbClr val="FFFFFF"/>
                  </a:solidFill>
                </a:uFill>
                <a:latin typeface="Calibri"/>
                <a:ea typeface="DejaVu Sans"/>
              </a:rPr>
              <a:t> Web</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11</a:t>
            </a:fld>
            <a:endParaRPr lang="en-US" sz="1800" b="0" strike="noStrike" spc="-1" dirty="0">
              <a:solidFill>
                <a:srgbClr val="000000"/>
              </a:solidFill>
              <a:uFill>
                <a:solidFill>
                  <a:srgbClr val="FFFFFF"/>
                </a:solidFill>
              </a:uFill>
              <a:latin typeface="Arial"/>
            </a:endParaRPr>
          </a:p>
        </p:txBody>
      </p:sp>
      <mc:AlternateContent xmlns:mc="http://schemas.openxmlformats.org/markup-compatibility/2006" xmlns:a14="http://schemas.microsoft.com/office/drawing/2010/main">
        <mc:Choice Requires="a14">
          <p:sp>
            <p:nvSpPr>
              <p:cNvPr id="205" name="CustomShape 3"/>
              <p:cNvSpPr/>
              <p:nvPr/>
            </p:nvSpPr>
            <p:spPr>
              <a:xfrm>
                <a:off x="417240" y="1554480"/>
                <a:ext cx="4202261" cy="473944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750" indent="-285750">
                  <a:lnSpc>
                    <a:spcPct val="100000"/>
                  </a:lnSpc>
                  <a:buFont typeface="Arial" panose="020B0604020202020204" pitchFamily="34" charset="0"/>
                  <a:buChar char="•"/>
                </a:pPr>
                <a:r>
                  <a:rPr lang="en-US" spc="-1" dirty="0">
                    <a:uFill>
                      <a:solidFill>
                        <a:srgbClr val="FFFFFF"/>
                      </a:solidFill>
                    </a:uFill>
                  </a:rPr>
                  <a:t>Un </a:t>
                </a:r>
                <a:r>
                  <a:rPr lang="en-US" spc="-1" dirty="0" err="1">
                    <a:uFill>
                      <a:solidFill>
                        <a:srgbClr val="FFFFFF"/>
                      </a:solidFill>
                    </a:uFill>
                  </a:rPr>
                  <a:t>sito</a:t>
                </a:r>
                <a:r>
                  <a:rPr lang="en-US" spc="-1" dirty="0">
                    <a:uFill>
                      <a:solidFill>
                        <a:srgbClr val="FFFFFF"/>
                      </a:solidFill>
                    </a:uFill>
                  </a:rPr>
                  <a:t> Web è </a:t>
                </a:r>
                <a:r>
                  <a:rPr lang="en-US" spc="-1" dirty="0" err="1">
                    <a:uFill>
                      <a:solidFill>
                        <a:srgbClr val="FFFFFF"/>
                      </a:solidFill>
                    </a:uFill>
                  </a:rPr>
                  <a:t>formalmente</a:t>
                </a:r>
                <a:r>
                  <a:rPr lang="en-US" spc="-1" dirty="0">
                    <a:uFill>
                      <a:solidFill>
                        <a:srgbClr val="FFFFFF"/>
                      </a:solidFill>
                    </a:uFill>
                  </a:rPr>
                  <a:t> </a:t>
                </a:r>
                <a:r>
                  <a:rPr lang="en-US" spc="-1" dirty="0" err="1">
                    <a:uFill>
                      <a:solidFill>
                        <a:srgbClr val="FFFFFF"/>
                      </a:solidFill>
                    </a:uFill>
                  </a:rPr>
                  <a:t>descritto</a:t>
                </a:r>
                <a:r>
                  <a:rPr lang="en-US" spc="-1" dirty="0">
                    <a:uFill>
                      <a:solidFill>
                        <a:srgbClr val="FFFFFF"/>
                      </a:solidFill>
                    </a:uFill>
                  </a:rPr>
                  <a:t> come un </a:t>
                </a:r>
                <a:r>
                  <a:rPr lang="en-US" spc="-1" dirty="0" err="1">
                    <a:uFill>
                      <a:solidFill>
                        <a:srgbClr val="FFFFFF"/>
                      </a:solidFill>
                    </a:uFill>
                  </a:rPr>
                  <a:t>grafo</a:t>
                </a:r>
                <a:r>
                  <a:rPr lang="en-US" spc="-1" dirty="0">
                    <a:uFill>
                      <a:solidFill>
                        <a:srgbClr val="FFFFFF"/>
                      </a:solidFill>
                    </a:uFill>
                  </a:rPr>
                  <a:t> </a:t>
                </a:r>
                <a:r>
                  <a:rPr lang="en-US" spc="-1" dirty="0" err="1">
                    <a:uFill>
                      <a:solidFill>
                        <a:srgbClr val="FFFFFF"/>
                      </a:solidFill>
                    </a:uFill>
                  </a:rPr>
                  <a:t>orientato</a:t>
                </a:r>
                <a:r>
                  <a:rPr lang="en-US" spc="-1" dirty="0">
                    <a:uFill>
                      <a:solidFill>
                        <a:srgbClr val="FFFFFF"/>
                      </a:solidFill>
                    </a:uFill>
                  </a:rPr>
                  <a:t> </a:t>
                </a:r>
                <a14:m>
                  <m:oMath xmlns:m="http://schemas.openxmlformats.org/officeDocument/2006/math">
                    <m:r>
                      <a:rPr lang="it-IT" b="0" i="1" spc="-1" smtClean="0">
                        <a:uFill>
                          <a:solidFill>
                            <a:srgbClr val="FFFFFF"/>
                          </a:solidFill>
                        </a:uFill>
                        <a:latin typeface="Cambria Math" panose="02040503050406030204" pitchFamily="18" charset="0"/>
                      </a:rPr>
                      <m:t>𝐺</m:t>
                    </m:r>
                    <m:r>
                      <a:rPr lang="it-IT" b="0" i="1" spc="-1" smtClean="0">
                        <a:uFill>
                          <a:solidFill>
                            <a:srgbClr val="FFFFFF"/>
                          </a:solidFill>
                        </a:uFill>
                        <a:latin typeface="Cambria Math" panose="02040503050406030204" pitchFamily="18" charset="0"/>
                      </a:rPr>
                      <m:t>=(</m:t>
                    </m:r>
                    <m:r>
                      <a:rPr lang="it-IT" b="0" i="1" spc="-1" smtClean="0">
                        <a:uFill>
                          <a:solidFill>
                            <a:srgbClr val="FFFFFF"/>
                          </a:solidFill>
                        </a:uFill>
                        <a:latin typeface="Cambria Math" panose="02040503050406030204" pitchFamily="18" charset="0"/>
                      </a:rPr>
                      <m:t>𝑉</m:t>
                    </m:r>
                    <m:r>
                      <a:rPr lang="it-IT" b="0" i="1" spc="-1" smtClean="0">
                        <a:uFill>
                          <a:solidFill>
                            <a:srgbClr val="FFFFFF"/>
                          </a:solidFill>
                        </a:uFill>
                        <a:latin typeface="Cambria Math" panose="02040503050406030204" pitchFamily="18" charset="0"/>
                      </a:rPr>
                      <m:t>, </m:t>
                    </m:r>
                    <m:r>
                      <a:rPr lang="it-IT" b="0" i="1" spc="-1" smtClean="0">
                        <a:uFill>
                          <a:solidFill>
                            <a:srgbClr val="FFFFFF"/>
                          </a:solidFill>
                        </a:uFill>
                        <a:latin typeface="Cambria Math" panose="02040503050406030204" pitchFamily="18" charset="0"/>
                      </a:rPr>
                      <m:t>𝐸</m:t>
                    </m:r>
                    <m:r>
                      <a:rPr lang="it-IT" b="0" i="1" spc="-1" smtClean="0">
                        <a:uFill>
                          <a:solidFill>
                            <a:srgbClr val="FFFFFF"/>
                          </a:solidFill>
                        </a:uFill>
                        <a:latin typeface="Cambria Math" panose="02040503050406030204" pitchFamily="18" charset="0"/>
                      </a:rPr>
                      <m:t>)</m:t>
                    </m:r>
                  </m:oMath>
                </a14:m>
                <a:r>
                  <a:rPr lang="en-US" spc="-1" dirty="0">
                    <a:uFill>
                      <a:solidFill>
                        <a:srgbClr val="FFFFFF"/>
                      </a:solidFill>
                    </a:uFill>
                  </a:rPr>
                  <a:t>.</a:t>
                </a:r>
              </a:p>
              <a:p>
                <a:pPr>
                  <a:lnSpc>
                    <a:spcPct val="100000"/>
                  </a:lnSpc>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err="1">
                    <a:uFill>
                      <a:solidFill>
                        <a:srgbClr val="FFFFFF"/>
                      </a:solidFill>
                    </a:uFill>
                  </a:rPr>
                  <a:t>Tecniche</a:t>
                </a:r>
                <a:r>
                  <a:rPr lang="en-US" spc="-1" dirty="0">
                    <a:uFill>
                      <a:solidFill>
                        <a:srgbClr val="FFFFFF"/>
                      </a:solidFill>
                    </a:uFill>
                  </a:rPr>
                  <a:t> di Crawling:</a:t>
                </a:r>
              </a:p>
              <a:p>
                <a:pPr marL="742950" lvl="1" indent="-285750">
                  <a:buFont typeface="Arial" panose="020B0604020202020204" pitchFamily="34" charset="0"/>
                  <a:buChar char="•"/>
                </a:pPr>
                <a:r>
                  <a:rPr lang="en-US" spc="-1" dirty="0" err="1">
                    <a:uFill>
                      <a:solidFill>
                        <a:srgbClr val="FFFFFF"/>
                      </a:solidFill>
                    </a:uFill>
                  </a:rPr>
                  <a:t>Tradizionale</a:t>
                </a:r>
                <a:endParaRPr lang="en-US" spc="-1" dirty="0">
                  <a:uFill>
                    <a:solidFill>
                      <a:srgbClr val="FFFFFF"/>
                    </a:solidFill>
                  </a:uFill>
                </a:endParaRPr>
              </a:p>
              <a:p>
                <a:pPr marL="742950" lvl="1" indent="-285750">
                  <a:buFont typeface="Arial" panose="020B0604020202020204" pitchFamily="34" charset="0"/>
                  <a:buChar char="•"/>
                </a:pPr>
                <a:r>
                  <a:rPr lang="en-US" spc="-1" dirty="0" err="1">
                    <a:uFill>
                      <a:solidFill>
                        <a:srgbClr val="FFFFFF"/>
                      </a:solidFill>
                    </a:uFill>
                  </a:rPr>
                  <a:t>Vincolo</a:t>
                </a:r>
                <a:r>
                  <a:rPr lang="en-US" spc="-1" dirty="0">
                    <a:uFill>
                      <a:solidFill>
                        <a:srgbClr val="FFFFFF"/>
                      </a:solidFill>
                    </a:uFill>
                  </a:rPr>
                  <a:t> </a:t>
                </a:r>
                <a:r>
                  <a:rPr lang="en-US" spc="-1" dirty="0" err="1">
                    <a:uFill>
                      <a:solidFill>
                        <a:srgbClr val="FFFFFF"/>
                      </a:solidFill>
                    </a:uFill>
                  </a:rPr>
                  <a:t>sulle</a:t>
                </a:r>
                <a:r>
                  <a:rPr lang="en-US" spc="-1" dirty="0">
                    <a:uFill>
                      <a:solidFill>
                        <a:srgbClr val="FFFFFF"/>
                      </a:solidFill>
                    </a:uFill>
                  </a:rPr>
                  <a:t> </a:t>
                </a:r>
                <a:r>
                  <a:rPr lang="en-US" spc="-1" dirty="0" err="1">
                    <a:solidFill>
                      <a:srgbClr val="FF3333"/>
                    </a:solidFill>
                    <a:uFill>
                      <a:solidFill>
                        <a:srgbClr val="FFFFFF"/>
                      </a:solidFill>
                    </a:uFill>
                  </a:rPr>
                  <a:t>Liste</a:t>
                </a:r>
                <a:r>
                  <a:rPr lang="en-US" spc="-1" dirty="0">
                    <a:solidFill>
                      <a:srgbClr val="FF3333"/>
                    </a:solidFill>
                    <a:uFill>
                      <a:solidFill>
                        <a:srgbClr val="FFFFFF"/>
                      </a:solidFill>
                    </a:uFill>
                  </a:rPr>
                  <a:t> Web</a:t>
                </a:r>
              </a:p>
              <a:p>
                <a:pPr marL="285750" indent="-285750">
                  <a:lnSpc>
                    <a:spcPct val="100000"/>
                  </a:lnSpc>
                  <a:buFont typeface="Arial" panose="020B0604020202020204" pitchFamily="34" charset="0"/>
                  <a:buChar char="•"/>
                </a:pPr>
                <a:endParaRPr lang="en-US" spc="-1" dirty="0">
                  <a:solidFill>
                    <a:srgbClr val="FF3333"/>
                  </a:solidFill>
                  <a:uFill>
                    <a:solidFill>
                      <a:srgbClr val="FFFFFF"/>
                    </a:solidFill>
                  </a:uFill>
                </a:endParaRPr>
              </a:p>
              <a:p>
                <a:pPr marL="285750" indent="-285750">
                  <a:lnSpc>
                    <a:spcPct val="100000"/>
                  </a:lnSpc>
                  <a:buFont typeface="Arial" panose="020B0604020202020204" pitchFamily="34" charset="0"/>
                  <a:buChar char="•"/>
                </a:pPr>
                <a:r>
                  <a:rPr lang="en-US" spc="-1" dirty="0">
                    <a:uFill>
                      <a:solidFill>
                        <a:srgbClr val="FFFFFF"/>
                      </a:solidFill>
                    </a:uFill>
                  </a:rPr>
                  <a:t>Dato un </a:t>
                </a:r>
                <a:r>
                  <a:rPr lang="en-US" spc="-1" dirty="0" err="1">
                    <a:uFill>
                      <a:solidFill>
                        <a:srgbClr val="FFFFFF"/>
                      </a:solidFill>
                    </a:uFill>
                  </a:rPr>
                  <a:t>grafo</a:t>
                </a:r>
                <a:r>
                  <a:rPr lang="en-US" spc="-1" dirty="0">
                    <a:uFill>
                      <a:solidFill>
                        <a:srgbClr val="FFFFFF"/>
                      </a:solidFill>
                    </a:uFill>
                  </a:rPr>
                  <a:t> Web G, </a:t>
                </a:r>
                <a:r>
                  <a:rPr lang="en-US" spc="-1" dirty="0" err="1">
                    <a:uFill>
                      <a:solidFill>
                        <a:srgbClr val="FFFFFF"/>
                      </a:solidFill>
                    </a:uFill>
                  </a:rPr>
                  <a:t>viene</a:t>
                </a:r>
                <a:r>
                  <a:rPr lang="en-US" spc="-1" dirty="0">
                    <a:uFill>
                      <a:solidFill>
                        <a:srgbClr val="FFFFFF"/>
                      </a:solidFill>
                    </a:uFill>
                  </a:rPr>
                  <a:t> </a:t>
                </a:r>
                <a:r>
                  <a:rPr lang="en-US" spc="-1" dirty="0" err="1">
                    <a:uFill>
                      <a:solidFill>
                        <a:srgbClr val="FFFFFF"/>
                      </a:solidFill>
                    </a:uFill>
                  </a:rPr>
                  <a:t>estratto</a:t>
                </a:r>
                <a:r>
                  <a:rPr lang="en-US" spc="-1" dirty="0">
                    <a:uFill>
                      <a:solidFill>
                        <a:srgbClr val="FFFFFF"/>
                      </a:solidFill>
                    </a:uFill>
                  </a:rPr>
                  <a:t> un </a:t>
                </a:r>
                <a:r>
                  <a:rPr lang="en-US" spc="-1" dirty="0" err="1">
                    <a:uFill>
                      <a:solidFill>
                        <a:srgbClr val="FFFFFF"/>
                      </a:solidFill>
                    </a:uFill>
                  </a:rPr>
                  <a:t>sottografo</a:t>
                </a:r>
                <a:r>
                  <a:rPr lang="en-US" spc="-1" dirty="0">
                    <a:uFill>
                      <a:solidFill>
                        <a:srgbClr val="FFFFFF"/>
                      </a:solidFill>
                    </a:uFill>
                  </a:rPr>
                  <a:t> G’ = (V’, E’) </a:t>
                </a:r>
                <a:r>
                  <a:rPr lang="en-US" spc="-1" dirty="0" err="1">
                    <a:uFill>
                      <a:solidFill>
                        <a:srgbClr val="FFFFFF"/>
                      </a:solidFill>
                    </a:uFill>
                  </a:rPr>
                  <a:t>avente</a:t>
                </a:r>
                <a:endParaRPr lang="en-US" spc="-1" dirty="0">
                  <a:uFill>
                    <a:solidFill>
                      <a:srgbClr val="FFFFFF"/>
                    </a:solidFill>
                  </a:uFill>
                </a:endParaRPr>
              </a:p>
              <a:p>
                <a:pPr>
                  <a:lnSpc>
                    <a:spcPct val="100000"/>
                  </a:lnSpc>
                </a:pPr>
                <a14:m>
                  <m:oMathPara xmlns:m="http://schemas.openxmlformats.org/officeDocument/2006/math">
                    <m:oMathParaPr>
                      <m:jc m:val="centerGroup"/>
                    </m:oMathParaPr>
                    <m:oMath xmlns:m="http://schemas.openxmlformats.org/officeDocument/2006/math">
                      <m:sSup>
                        <m:sSupPr>
                          <m:ctrlPr>
                            <a:rPr lang="it-IT" b="0" i="1" spc="-1" smtClean="0">
                              <a:solidFill>
                                <a:schemeClr val="tx1"/>
                              </a:solidFill>
                              <a:uFill>
                                <a:solidFill>
                                  <a:srgbClr val="FFFFFF"/>
                                </a:solidFill>
                              </a:uFill>
                              <a:latin typeface="Cambria Math" panose="02040503050406030204" pitchFamily="18" charset="0"/>
                            </a:rPr>
                          </m:ctrlPr>
                        </m:sSupPr>
                        <m:e>
                          <m:r>
                            <a:rPr lang="it-IT" b="0" i="1" spc="-1" smtClean="0">
                              <a:solidFill>
                                <a:schemeClr val="tx1"/>
                              </a:solidFill>
                              <a:uFill>
                                <a:solidFill>
                                  <a:srgbClr val="FFFFFF"/>
                                </a:solidFill>
                              </a:uFill>
                              <a:latin typeface="Cambria Math" panose="02040503050406030204" pitchFamily="18" charset="0"/>
                            </a:rPr>
                            <m:t>𝑉</m:t>
                          </m:r>
                        </m:e>
                        <m:sup>
                          <m:r>
                            <a:rPr lang="it-IT" b="0" i="1" spc="-1" smtClean="0">
                              <a:solidFill>
                                <a:schemeClr val="tx1"/>
                              </a:solidFill>
                              <a:uFill>
                                <a:solidFill>
                                  <a:srgbClr val="FFFFFF"/>
                                </a:solidFill>
                              </a:uFill>
                              <a:latin typeface="Cambria Math" panose="02040503050406030204" pitchFamily="18" charset="0"/>
                            </a:rPr>
                            <m:t>′</m:t>
                          </m:r>
                        </m:sup>
                      </m:sSup>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m:t>
                      </m:r>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𝑉</m:t>
                      </m:r>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 </m:t>
                      </m:r>
                      <m:sSup>
                        <m:sSupPr>
                          <m:ctrlP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ctrlPr>
                        </m:sSupPr>
                        <m:e>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𝐸</m:t>
                          </m:r>
                        </m:e>
                        <m:sup>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m:t>
                          </m:r>
                        </m:sup>
                      </m:sSup>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m:t>
                      </m:r>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𝐸</m:t>
                      </m:r>
                    </m:oMath>
                  </m:oMathPara>
                </a14:m>
                <a:endParaRPr lang="en-US" spc="-1" dirty="0">
                  <a:solidFill>
                    <a:schemeClr val="tx1"/>
                  </a:solidFill>
                  <a:uFill>
                    <a:solidFill>
                      <a:srgbClr val="FFFFFF"/>
                    </a:solidFill>
                  </a:uFill>
                </a:endParaRPr>
              </a:p>
              <a:p>
                <a:pPr>
                  <a:lnSpc>
                    <a:spcPct val="100000"/>
                  </a:lnSpc>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err="1">
                    <a:uFill>
                      <a:solidFill>
                        <a:srgbClr val="FFFFFF"/>
                      </a:solidFill>
                    </a:uFill>
                  </a:rPr>
                  <a:t>Gli</a:t>
                </a:r>
                <a:r>
                  <a:rPr lang="en-US" spc="-1" dirty="0">
                    <a:uFill>
                      <a:solidFill>
                        <a:srgbClr val="FFFFFF"/>
                      </a:solidFill>
                    </a:uFill>
                  </a:rPr>
                  <a:t> URL </a:t>
                </a:r>
                <a:r>
                  <a:rPr lang="en-US" spc="-1" dirty="0" err="1">
                    <a:uFill>
                      <a:solidFill>
                        <a:srgbClr val="FFFFFF"/>
                      </a:solidFill>
                    </a:uFill>
                  </a:rPr>
                  <a:t>vanno</a:t>
                </a:r>
                <a:r>
                  <a:rPr lang="en-US" spc="-1" dirty="0">
                    <a:uFill>
                      <a:solidFill>
                        <a:srgbClr val="FFFFFF"/>
                      </a:solidFill>
                    </a:uFill>
                  </a:rPr>
                  <a:t> </a:t>
                </a:r>
                <a:r>
                  <a:rPr lang="en-US" spc="-1" dirty="0" err="1">
                    <a:solidFill>
                      <a:srgbClr val="FF3333"/>
                    </a:solidFill>
                    <a:uFill>
                      <a:solidFill>
                        <a:srgbClr val="FFFFFF"/>
                      </a:solidFill>
                    </a:uFill>
                  </a:rPr>
                  <a:t>normalizzati</a:t>
                </a:r>
                <a:r>
                  <a:rPr lang="en-US" spc="-1" dirty="0">
                    <a:uFill>
                      <a:solidFill>
                        <a:srgbClr val="FFFFFF"/>
                      </a:solidFill>
                    </a:uFill>
                  </a:rPr>
                  <a:t> per </a:t>
                </a:r>
                <a:r>
                  <a:rPr lang="en-US" spc="-1" dirty="0" err="1">
                    <a:uFill>
                      <a:solidFill>
                        <a:srgbClr val="FFFFFF"/>
                      </a:solidFill>
                    </a:uFill>
                  </a:rPr>
                  <a:t>evitare</a:t>
                </a:r>
                <a:r>
                  <a:rPr lang="en-US" spc="-1" dirty="0">
                    <a:uFill>
                      <a:solidFill>
                        <a:srgbClr val="FFFFFF"/>
                      </a:solidFill>
                    </a:uFill>
                  </a:rPr>
                  <a:t>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il</a:t>
                </a:r>
                <a:r>
                  <a:rPr lang="en-US" spc="-1" dirty="0">
                    <a:uFill>
                      <a:solidFill>
                        <a:srgbClr val="FFFFFF"/>
                      </a:solidFill>
                    </a:uFill>
                  </a:rPr>
                  <a:t> Crawler li </a:t>
                </a:r>
                <a:r>
                  <a:rPr lang="en-US" spc="-1" dirty="0" err="1">
                    <a:uFill>
                      <a:solidFill>
                        <a:srgbClr val="FFFFFF"/>
                      </a:solidFill>
                    </a:uFill>
                  </a:rPr>
                  <a:t>analizzi</a:t>
                </a:r>
                <a:r>
                  <a:rPr lang="en-US" spc="-1" dirty="0">
                    <a:uFill>
                      <a:solidFill>
                        <a:srgbClr val="FFFFFF"/>
                      </a:solidFill>
                    </a:uFill>
                  </a:rPr>
                  <a:t> </a:t>
                </a:r>
                <a:r>
                  <a:rPr lang="en-US" spc="-1" dirty="0" err="1">
                    <a:uFill>
                      <a:solidFill>
                        <a:srgbClr val="FFFFFF"/>
                      </a:solidFill>
                    </a:uFill>
                  </a:rPr>
                  <a:t>più</a:t>
                </a:r>
                <a:r>
                  <a:rPr lang="en-US" spc="-1" dirty="0">
                    <a:uFill>
                      <a:solidFill>
                        <a:srgbClr val="FFFFFF"/>
                      </a:solidFill>
                    </a:uFill>
                  </a:rPr>
                  <a:t> di </a:t>
                </a:r>
                <a:r>
                  <a:rPr lang="en-US" spc="-1" dirty="0" err="1">
                    <a:uFill>
                      <a:solidFill>
                        <a:srgbClr val="FFFFFF"/>
                      </a:solidFill>
                    </a:uFill>
                  </a:rPr>
                  <a:t>una</a:t>
                </a:r>
                <a:r>
                  <a:rPr lang="en-US" spc="-1" dirty="0">
                    <a:uFill>
                      <a:solidFill>
                        <a:srgbClr val="FFFFFF"/>
                      </a:solidFill>
                    </a:uFill>
                  </a:rPr>
                  <a:t> </a:t>
                </a:r>
                <a:r>
                  <a:rPr lang="en-US" spc="-1" dirty="0" err="1">
                    <a:uFill>
                      <a:solidFill>
                        <a:srgbClr val="FFFFFF"/>
                      </a:solidFill>
                    </a:uFill>
                  </a:rPr>
                  <a:t>volta</a:t>
                </a:r>
                <a:r>
                  <a:rPr lang="en-US" spc="-1" dirty="0">
                    <a:uFill>
                      <a:solidFill>
                        <a:srgbClr val="FFFFFF"/>
                      </a:solidFill>
                    </a:uFill>
                  </a:rPr>
                  <a:t>. </a:t>
                </a:r>
                <a:r>
                  <a:rPr lang="en-US" spc="-1" dirty="0" err="1">
                    <a:uFill>
                      <a:solidFill>
                        <a:srgbClr val="FFFFFF"/>
                      </a:solidFill>
                    </a:uFill>
                  </a:rPr>
                  <a:t>Esempio</a:t>
                </a:r>
                <a:r>
                  <a:rPr lang="en-US" spc="-1" dirty="0">
                    <a:uFill>
                      <a:solidFill>
                        <a:srgbClr val="FFFFFF"/>
                      </a:solidFill>
                    </a:uFill>
                  </a:rPr>
                  <a:t>:</a:t>
                </a:r>
              </a:p>
              <a:p>
                <a:r>
                  <a:rPr lang="en-US" spc="-1" dirty="0">
                    <a:uFill>
                      <a:solidFill>
                        <a:srgbClr val="FFFFFF"/>
                      </a:solidFill>
                    </a:uFill>
                  </a:rPr>
                  <a:t>    </a:t>
                </a:r>
                <a:r>
                  <a:rPr lang="it-IT" dirty="0">
                    <a:effectLst>
                      <a:outerShdw blurRad="38100" dist="38100" dir="2700000" algn="tl">
                        <a:srgbClr val="000000">
                          <a:alpha val="43137"/>
                        </a:srgbClr>
                      </a:outerShdw>
                    </a:effectLst>
                  </a:rPr>
                  <a:t>http://www.facebook.com/</a:t>
                </a:r>
              </a:p>
              <a:p>
                <a:r>
                  <a:rPr lang="it-IT" dirty="0"/>
                  <a:t>    </a:t>
                </a:r>
                <a:r>
                  <a:rPr lang="it-IT" dirty="0">
                    <a:effectLst>
                      <a:outerShdw blurRad="38100" dist="38100" dir="2700000" algn="tl">
                        <a:srgbClr val="000000">
                          <a:alpha val="43137"/>
                        </a:srgbClr>
                      </a:outerShdw>
                    </a:effectLst>
                  </a:rPr>
                  <a:t>facebook.com/</a:t>
                </a:r>
                <a:endParaRPr lang="en-US" spc="-1" dirty="0">
                  <a:effectLst>
                    <a:outerShdw blurRad="38100" dist="38100" dir="2700000" algn="tl">
                      <a:srgbClr val="000000">
                        <a:alpha val="43137"/>
                      </a:srgbClr>
                    </a:outerShdw>
                  </a:effectLst>
                  <a:uFill>
                    <a:solidFill>
                      <a:srgbClr val="FFFFFF"/>
                    </a:solidFill>
                  </a:uFill>
                </a:endParaRPr>
              </a:p>
            </p:txBody>
          </p:sp>
        </mc:Choice>
        <mc:Fallback xmlns="">
          <p:sp>
            <p:nvSpPr>
              <p:cNvPr id="205" name="CustomShape 3"/>
              <p:cNvSpPr>
                <a:spLocks noRot="1" noChangeAspect="1" noMove="1" noResize="1" noEditPoints="1" noAdjustHandles="1" noChangeArrowheads="1" noChangeShapeType="1" noTextEdit="1"/>
              </p:cNvSpPr>
              <p:nvPr/>
            </p:nvSpPr>
            <p:spPr>
              <a:xfrm>
                <a:off x="417240" y="1554480"/>
                <a:ext cx="4202261" cy="4739442"/>
              </a:xfrm>
              <a:prstGeom prst="rect">
                <a:avLst/>
              </a:prstGeom>
              <a:blipFill>
                <a:blip r:embed="rId3"/>
                <a:stretch>
                  <a:fillRect l="-870" t="-772" r="-2609"/>
                </a:stretch>
              </a:blipFill>
              <a:ln>
                <a:noFill/>
              </a:ln>
            </p:spPr>
            <p:txBody>
              <a:bodyPr/>
              <a:lstStyle/>
              <a:p>
                <a:r>
                  <a:rPr lang="it-IT">
                    <a:noFill/>
                  </a:rPr>
                  <a:t> </a:t>
                </a:r>
              </a:p>
            </p:txBody>
          </p:sp>
        </mc:Fallback>
      </mc:AlternateContent>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1073" y="1098468"/>
            <a:ext cx="4150426" cy="5362705"/>
          </a:xfrm>
          <a:prstGeom prst="rect">
            <a:avLst/>
          </a:prstGeom>
        </p:spPr>
      </p:pic>
    </p:spTree>
    <p:extLst>
      <p:ext uri="{BB962C8B-B14F-4D97-AF65-F5344CB8AC3E}">
        <p14:creationId xmlns:p14="http://schemas.microsoft.com/office/powerpoint/2010/main" val="110554161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Costruzione</a:t>
            </a:r>
            <a:r>
              <a:rPr lang="en-US" sz="4400" b="0" strike="noStrike" spc="-1" dirty="0">
                <a:solidFill>
                  <a:srgbClr val="17375E"/>
                </a:solidFill>
                <a:uFill>
                  <a:solidFill>
                    <a:srgbClr val="FFFFFF"/>
                  </a:solidFill>
                </a:uFill>
                <a:latin typeface="Calibri"/>
                <a:ea typeface="DejaVu Sans"/>
              </a:rPr>
              <a:t> del dataset</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12</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0"/>
            <a:ext cx="8288640" cy="473944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uFill>
                  <a:solidFill>
                    <a:srgbClr val="FFFFFF"/>
                  </a:solidFill>
                </a:uFill>
              </a:rPr>
              <a:t>Una </a:t>
            </a:r>
            <a:r>
              <a:rPr lang="en-US" spc="-1" dirty="0" err="1">
                <a:uFill>
                  <a:solidFill>
                    <a:srgbClr val="FFFFFF"/>
                  </a:solidFill>
                </a:uFill>
              </a:rPr>
              <a:t>volta</a:t>
            </a:r>
            <a:r>
              <a:rPr lang="en-US" spc="-1" dirty="0">
                <a:uFill>
                  <a:solidFill>
                    <a:srgbClr val="FFFFFF"/>
                  </a:solidFill>
                </a:uFill>
              </a:rPr>
              <a:t> </a:t>
            </a:r>
            <a:r>
              <a:rPr lang="en-US" spc="-1" dirty="0" err="1">
                <a:uFill>
                  <a:solidFill>
                    <a:srgbClr val="FFFFFF"/>
                  </a:solidFill>
                </a:uFill>
              </a:rPr>
              <a:t>concluso</a:t>
            </a:r>
            <a:r>
              <a:rPr lang="en-US" spc="-1" dirty="0">
                <a:uFill>
                  <a:solidFill>
                    <a:srgbClr val="FFFFFF"/>
                  </a:solidFill>
                </a:uFill>
              </a:rPr>
              <a:t> </a:t>
            </a:r>
            <a:r>
              <a:rPr lang="en-US" spc="-1" dirty="0" err="1">
                <a:uFill>
                  <a:solidFill>
                    <a:srgbClr val="FFFFFF"/>
                  </a:solidFill>
                </a:uFill>
              </a:rPr>
              <a:t>il</a:t>
            </a:r>
            <a:r>
              <a:rPr lang="en-US" spc="-1" dirty="0">
                <a:uFill>
                  <a:solidFill>
                    <a:srgbClr val="FFFFFF"/>
                  </a:solidFill>
                </a:uFill>
              </a:rPr>
              <a:t> </a:t>
            </a:r>
            <a:r>
              <a:rPr lang="en-US" spc="-1" dirty="0" err="1">
                <a:uFill>
                  <a:solidFill>
                    <a:srgbClr val="FFFFFF"/>
                  </a:solidFill>
                </a:uFill>
              </a:rPr>
              <a:t>processo</a:t>
            </a:r>
            <a:r>
              <a:rPr lang="en-US" spc="-1" dirty="0">
                <a:uFill>
                  <a:solidFill>
                    <a:srgbClr val="FFFFFF"/>
                  </a:solidFill>
                </a:uFill>
              </a:rPr>
              <a:t> di Crawling, </a:t>
            </a:r>
            <a:r>
              <a:rPr lang="en-US" spc="-1" dirty="0" err="1">
                <a:uFill>
                  <a:solidFill>
                    <a:srgbClr val="FFFFFF"/>
                  </a:solidFill>
                </a:uFill>
              </a:rPr>
              <a:t>viene</a:t>
            </a:r>
            <a:r>
              <a:rPr lang="en-US" spc="-1" dirty="0">
                <a:uFill>
                  <a:solidFill>
                    <a:srgbClr val="FFFFFF"/>
                  </a:solidFill>
                </a:uFill>
              </a:rPr>
              <a:t> </a:t>
            </a:r>
            <a:r>
              <a:rPr lang="en-US" spc="-1" dirty="0" err="1">
                <a:uFill>
                  <a:solidFill>
                    <a:srgbClr val="FFFFFF"/>
                  </a:solidFill>
                </a:uFill>
              </a:rPr>
              <a:t>prodotto</a:t>
            </a:r>
            <a:r>
              <a:rPr lang="en-US" spc="-1" dirty="0">
                <a:uFill>
                  <a:solidFill>
                    <a:srgbClr val="FFFFFF"/>
                  </a:solidFill>
                </a:uFill>
              </a:rPr>
              <a:t> </a:t>
            </a:r>
            <a:r>
              <a:rPr lang="en-US" spc="-1" dirty="0" err="1">
                <a:uFill>
                  <a:solidFill>
                    <a:srgbClr val="FFFFFF"/>
                  </a:solidFill>
                </a:uFill>
              </a:rPr>
              <a:t>il</a:t>
            </a:r>
            <a:r>
              <a:rPr lang="en-US" spc="-1" dirty="0">
                <a:uFill>
                  <a:solidFill>
                    <a:srgbClr val="FFFFFF"/>
                  </a:solidFill>
                </a:uFill>
              </a:rPr>
              <a:t> </a:t>
            </a:r>
            <a:r>
              <a:rPr lang="en-US" spc="-1" dirty="0" err="1">
                <a:uFill>
                  <a:solidFill>
                    <a:srgbClr val="FFFFFF"/>
                  </a:solidFill>
                </a:uFill>
              </a:rPr>
              <a:t>grafo</a:t>
            </a:r>
            <a:r>
              <a:rPr lang="en-US" spc="-1" dirty="0">
                <a:uFill>
                  <a:solidFill>
                    <a:srgbClr val="FFFFFF"/>
                  </a:solidFill>
                </a:uFill>
              </a:rPr>
              <a:t> del </a:t>
            </a:r>
            <a:r>
              <a:rPr lang="en-US" spc="-1" dirty="0" err="1">
                <a:uFill>
                  <a:solidFill>
                    <a:srgbClr val="FFFFFF"/>
                  </a:solidFill>
                </a:uFill>
              </a:rPr>
              <a:t>sito</a:t>
            </a:r>
            <a:r>
              <a:rPr lang="en-US" spc="-1" dirty="0">
                <a:uFill>
                  <a:solidFill>
                    <a:srgbClr val="FFFFFF"/>
                  </a:solidFill>
                </a:uFill>
              </a:rPr>
              <a:t> Web e </a:t>
            </a:r>
            <a:r>
              <a:rPr lang="en-US" spc="-1" dirty="0" err="1">
                <a:uFill>
                  <a:solidFill>
                    <a:srgbClr val="FFFFFF"/>
                  </a:solidFill>
                </a:uFill>
              </a:rPr>
              <a:t>il</a:t>
            </a:r>
            <a:r>
              <a:rPr lang="en-US" spc="-1" dirty="0">
                <a:uFill>
                  <a:solidFill>
                    <a:srgbClr val="FFFFFF"/>
                  </a:solidFill>
                </a:uFill>
              </a:rPr>
              <a:t> </a:t>
            </a:r>
            <a:r>
              <a:rPr lang="en-US" spc="-1" dirty="0" err="1">
                <a:uFill>
                  <a:solidFill>
                    <a:srgbClr val="FFFFFF"/>
                  </a:solidFill>
                </a:uFill>
              </a:rPr>
              <a:t>contenuto</a:t>
            </a:r>
            <a:r>
              <a:rPr lang="en-US" spc="-1" dirty="0">
                <a:uFill>
                  <a:solidFill>
                    <a:srgbClr val="FFFFFF"/>
                  </a:solidFill>
                </a:uFill>
              </a:rPr>
              <a:t> </a:t>
            </a:r>
            <a:r>
              <a:rPr lang="en-US" spc="-1" dirty="0" err="1">
                <a:uFill>
                  <a:solidFill>
                    <a:srgbClr val="FFFFFF"/>
                  </a:solidFill>
                </a:uFill>
              </a:rPr>
              <a:t>testuale</a:t>
            </a:r>
            <a:r>
              <a:rPr lang="en-US" spc="-1" dirty="0">
                <a:uFill>
                  <a:solidFill>
                    <a:srgbClr val="FFFFFF"/>
                  </a:solidFill>
                </a:uFill>
              </a:rPr>
              <a:t> di </a:t>
            </a:r>
            <a:r>
              <a:rPr lang="en-US" spc="-1" dirty="0" err="1">
                <a:uFill>
                  <a:solidFill>
                    <a:srgbClr val="FFFFFF"/>
                  </a:solidFill>
                </a:uFill>
              </a:rPr>
              <a:t>ogni</a:t>
            </a:r>
            <a:r>
              <a:rPr lang="en-US" spc="-1" dirty="0">
                <a:uFill>
                  <a:solidFill>
                    <a:srgbClr val="FFFFFF"/>
                  </a:solidFill>
                </a:uFill>
              </a:rPr>
              <a:t> </a:t>
            </a:r>
            <a:r>
              <a:rPr lang="en-US" spc="-1" dirty="0" err="1">
                <a:uFill>
                  <a:solidFill>
                    <a:srgbClr val="FFFFFF"/>
                  </a:solidFill>
                </a:uFill>
              </a:rPr>
              <a:t>singola</a:t>
            </a:r>
            <a:r>
              <a:rPr lang="en-US" spc="-1" dirty="0">
                <a:uFill>
                  <a:solidFill>
                    <a:srgbClr val="FFFFFF"/>
                  </a:solidFill>
                </a:uFill>
              </a:rPr>
              <a:t> </a:t>
            </a:r>
            <a:r>
              <a:rPr lang="en-US" spc="-1" dirty="0" err="1">
                <a:uFill>
                  <a:solidFill>
                    <a:srgbClr val="FFFFFF"/>
                  </a:solidFill>
                </a:uFill>
              </a:rPr>
              <a:t>pagina</a:t>
            </a:r>
            <a:r>
              <a:rPr lang="en-US" spc="-1" dirty="0">
                <a:uFill>
                  <a:solidFill>
                    <a:srgbClr val="FFFFFF"/>
                  </a:solidFill>
                </a:uFill>
              </a:rPr>
              <a:t> del </a:t>
            </a:r>
            <a:r>
              <a:rPr lang="en-US" spc="-1" dirty="0" err="1">
                <a:uFill>
                  <a:solidFill>
                    <a:srgbClr val="FFFFFF"/>
                  </a:solidFill>
                </a:uFill>
              </a:rPr>
              <a:t>sito</a:t>
            </a:r>
            <a:r>
              <a:rPr lang="en-US" spc="-1" dirty="0">
                <a:uFill>
                  <a:solidFill>
                    <a:srgbClr val="FFFFFF"/>
                  </a:solidFill>
                </a:uFill>
              </a:rPr>
              <a:t>.</a:t>
            </a:r>
          </a:p>
          <a:p>
            <a:pPr>
              <a:lnSpc>
                <a:spcPct val="100000"/>
              </a:lnSpc>
            </a:pPr>
            <a:endParaRPr lang="en-US" spc="-1" dirty="0">
              <a:uFill>
                <a:solidFill>
                  <a:srgbClr val="FFFFFF"/>
                </a:solidFill>
              </a:uFill>
            </a:endParaRPr>
          </a:p>
          <a:p>
            <a:pPr>
              <a:lnSpc>
                <a:spcPct val="100000"/>
              </a:lnSpc>
            </a:pPr>
            <a:r>
              <a:rPr lang="en-US" spc="-1" dirty="0" err="1">
                <a:uFill>
                  <a:solidFill>
                    <a:srgbClr val="FFFFFF"/>
                  </a:solidFill>
                </a:uFill>
              </a:rPr>
              <a:t>Viene</a:t>
            </a:r>
            <a:r>
              <a:rPr lang="en-US" spc="-1" dirty="0">
                <a:uFill>
                  <a:solidFill>
                    <a:srgbClr val="FFFFFF"/>
                  </a:solidFill>
                </a:uFill>
              </a:rPr>
              <a:t> </a:t>
            </a:r>
            <a:r>
              <a:rPr lang="en-US" spc="-1" dirty="0" err="1">
                <a:uFill>
                  <a:solidFill>
                    <a:srgbClr val="FFFFFF"/>
                  </a:solidFill>
                </a:uFill>
              </a:rPr>
              <a:t>costruito</a:t>
            </a:r>
            <a:r>
              <a:rPr lang="en-US" spc="-1" dirty="0">
                <a:uFill>
                  <a:solidFill>
                    <a:srgbClr val="FFFFFF"/>
                  </a:solidFill>
                </a:uFill>
              </a:rPr>
              <a:t> un dataset </a:t>
            </a:r>
            <a:r>
              <a:rPr lang="en-US" spc="-1" dirty="0" err="1">
                <a:uFill>
                  <a:solidFill>
                    <a:srgbClr val="FFFFFF"/>
                  </a:solidFill>
                </a:uFill>
              </a:rPr>
              <a:t>basato</a:t>
            </a:r>
            <a:r>
              <a:rPr lang="en-US" spc="-1" dirty="0">
                <a:uFill>
                  <a:solidFill>
                    <a:srgbClr val="FFFFFF"/>
                  </a:solidFill>
                </a:uFill>
              </a:rPr>
              <a:t> </a:t>
            </a:r>
            <a:r>
              <a:rPr lang="en-US" spc="-1" dirty="0" err="1">
                <a:uFill>
                  <a:solidFill>
                    <a:srgbClr val="FFFFFF"/>
                  </a:solidFill>
                </a:uFill>
              </a:rPr>
              <a:t>sulle</a:t>
            </a:r>
            <a:r>
              <a:rPr lang="en-US" spc="-1" dirty="0">
                <a:uFill>
                  <a:solidFill>
                    <a:srgbClr val="FFFFFF"/>
                  </a:solidFill>
                </a:uFill>
              </a:rPr>
              <a:t> </a:t>
            </a:r>
            <a:r>
              <a:rPr lang="en-US" spc="-1" dirty="0" err="1">
                <a:uFill>
                  <a:solidFill>
                    <a:srgbClr val="FFFFFF"/>
                  </a:solidFill>
                </a:uFill>
              </a:rPr>
              <a:t>rappresentazioni</a:t>
            </a:r>
            <a:r>
              <a:rPr lang="en-US" spc="-1" dirty="0">
                <a:uFill>
                  <a:solidFill>
                    <a:srgbClr val="FFFFFF"/>
                  </a:solidFill>
                </a:uFill>
              </a:rPr>
              <a:t> </a:t>
            </a:r>
            <a:r>
              <a:rPr lang="en-US" spc="-1" dirty="0" err="1">
                <a:uFill>
                  <a:solidFill>
                    <a:srgbClr val="FFFFFF"/>
                  </a:solidFill>
                </a:uFill>
              </a:rPr>
              <a:t>vettoriali</a:t>
            </a:r>
            <a:r>
              <a:rPr lang="en-US" spc="-1" dirty="0">
                <a:uFill>
                  <a:solidFill>
                    <a:srgbClr val="FFFFFF"/>
                  </a:solidFill>
                </a:uFill>
              </a:rPr>
              <a:t>:</a:t>
            </a:r>
          </a:p>
          <a:p>
            <a:pPr marL="285750" indent="-285750">
              <a:lnSpc>
                <a:spcPct val="100000"/>
              </a:lnSpc>
              <a:buFont typeface="Arial" panose="020B0604020202020204" pitchFamily="34" charset="0"/>
              <a:buChar char="•"/>
            </a:pPr>
            <a:r>
              <a:rPr lang="en-US" spc="-1" dirty="0" err="1">
                <a:uFill>
                  <a:solidFill>
                    <a:srgbClr val="FFFFFF"/>
                  </a:solidFill>
                </a:uFill>
              </a:rPr>
              <a:t>Delle</a:t>
            </a:r>
            <a:r>
              <a:rPr lang="en-US" spc="-1" dirty="0">
                <a:uFill>
                  <a:solidFill>
                    <a:srgbClr val="FFFFFF"/>
                  </a:solidFill>
                </a:uFill>
              </a:rPr>
              <a:t> </a:t>
            </a:r>
            <a:r>
              <a:rPr lang="en-US" spc="-1" dirty="0" err="1">
                <a:solidFill>
                  <a:srgbClr val="FF3333"/>
                </a:solidFill>
                <a:uFill>
                  <a:solidFill>
                    <a:srgbClr val="FFFFFF"/>
                  </a:solidFill>
                </a:uFill>
              </a:rPr>
              <a:t>informazioni</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della</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struttura</a:t>
            </a:r>
            <a:endParaRPr lang="en-US" spc="-1" dirty="0">
              <a:solidFill>
                <a:srgbClr val="FF3333"/>
              </a:solidFill>
              <a:uFill>
                <a:solidFill>
                  <a:srgbClr val="FFFFFF"/>
                </a:solidFill>
              </a:uFill>
            </a:endParaRPr>
          </a:p>
          <a:p>
            <a:pPr marL="742950" lvl="1" indent="-285750">
              <a:buFont typeface="Arial" panose="020B0604020202020204" pitchFamily="34" charset="0"/>
              <a:buChar char="•"/>
            </a:pPr>
            <a:r>
              <a:rPr lang="en-US" spc="-1" dirty="0">
                <a:uFill>
                  <a:solidFill>
                    <a:srgbClr val="FFFFFF"/>
                  </a:solidFill>
                </a:uFill>
              </a:rPr>
              <a:t>Word2Vec Skip-Gram, </a:t>
            </a:r>
            <a:r>
              <a:rPr lang="en-US" spc="-1" dirty="0" err="1">
                <a:uFill>
                  <a:solidFill>
                    <a:srgbClr val="FFFFFF"/>
                  </a:solidFill>
                </a:uFill>
              </a:rPr>
              <a:t>applicato</a:t>
            </a:r>
            <a:r>
              <a:rPr lang="en-US" spc="-1" dirty="0">
                <a:uFill>
                  <a:solidFill>
                    <a:srgbClr val="FFFFFF"/>
                  </a:solidFill>
                </a:uFill>
              </a:rPr>
              <a:t> </a:t>
            </a:r>
            <a:r>
              <a:rPr lang="en-US" spc="-1" dirty="0" err="1">
                <a:uFill>
                  <a:solidFill>
                    <a:srgbClr val="FFFFFF"/>
                  </a:solidFill>
                </a:uFill>
              </a:rPr>
              <a:t>sulle</a:t>
            </a:r>
            <a:r>
              <a:rPr lang="en-US" spc="-1" dirty="0">
                <a:uFill>
                  <a:solidFill>
                    <a:srgbClr val="FFFFFF"/>
                  </a:solidFill>
                </a:uFill>
              </a:rPr>
              <a:t> </a:t>
            </a:r>
            <a:r>
              <a:rPr lang="en-US" spc="-1" dirty="0" err="1">
                <a:uFill>
                  <a:solidFill>
                    <a:srgbClr val="FFFFFF"/>
                  </a:solidFill>
                </a:uFill>
              </a:rPr>
              <a:t>sequenze</a:t>
            </a:r>
            <a:r>
              <a:rPr lang="en-US" spc="-1" dirty="0">
                <a:uFill>
                  <a:solidFill>
                    <a:srgbClr val="FFFFFF"/>
                  </a:solidFill>
                </a:uFill>
              </a:rPr>
              <a:t> di URL generate </a:t>
            </a:r>
            <a:r>
              <a:rPr lang="en-US" spc="-1" dirty="0" err="1">
                <a:uFill>
                  <a:solidFill>
                    <a:srgbClr val="FFFFFF"/>
                  </a:solidFill>
                </a:uFill>
              </a:rPr>
              <a:t>attraverso</a:t>
            </a:r>
            <a:r>
              <a:rPr lang="en-US" spc="-1" dirty="0">
                <a:uFill>
                  <a:solidFill>
                    <a:srgbClr val="FFFFFF"/>
                  </a:solidFill>
                </a:uFill>
              </a:rPr>
              <a:t> Random Walk standard</a:t>
            </a:r>
          </a:p>
          <a:p>
            <a:pPr marL="742950" lvl="1" indent="-285750">
              <a:buFont typeface="Arial" panose="020B0604020202020204" pitchFamily="34" charset="0"/>
              <a:buChar char="•"/>
            </a:pPr>
            <a:r>
              <a:rPr lang="en-US" spc="-1" dirty="0">
                <a:uFill>
                  <a:solidFill>
                    <a:srgbClr val="FFFFFF"/>
                  </a:solidFill>
                </a:uFill>
              </a:rPr>
              <a:t>Word2Vec Skip-Gram </a:t>
            </a:r>
            <a:r>
              <a:rPr lang="en-US" spc="-1" dirty="0" err="1">
                <a:uFill>
                  <a:solidFill>
                    <a:srgbClr val="FFFFFF"/>
                  </a:solidFill>
                </a:uFill>
              </a:rPr>
              <a:t>modificato</a:t>
            </a:r>
            <a:r>
              <a:rPr lang="en-US" spc="-1" dirty="0">
                <a:uFill>
                  <a:solidFill>
                    <a:srgbClr val="FFFFFF"/>
                  </a:solidFill>
                </a:uFill>
              </a:rPr>
              <a:t>, </a:t>
            </a:r>
            <a:r>
              <a:rPr lang="en-US" spc="-1" dirty="0" err="1">
                <a:uFill>
                  <a:solidFill>
                    <a:srgbClr val="FFFFFF"/>
                  </a:solidFill>
                </a:uFill>
              </a:rPr>
              <a:t>applicato</a:t>
            </a:r>
            <a:r>
              <a:rPr lang="en-US" spc="-1" dirty="0">
                <a:uFill>
                  <a:solidFill>
                    <a:srgbClr val="FFFFFF"/>
                  </a:solidFill>
                </a:uFill>
              </a:rPr>
              <a:t> </a:t>
            </a:r>
            <a:r>
              <a:rPr lang="en-US" spc="-1" dirty="0" err="1">
                <a:uFill>
                  <a:solidFill>
                    <a:srgbClr val="FFFFFF"/>
                  </a:solidFill>
                </a:uFill>
              </a:rPr>
              <a:t>sulle</a:t>
            </a:r>
            <a:r>
              <a:rPr lang="en-US" spc="-1" dirty="0">
                <a:uFill>
                  <a:solidFill>
                    <a:srgbClr val="FFFFFF"/>
                  </a:solidFill>
                </a:uFill>
              </a:rPr>
              <a:t> </a:t>
            </a:r>
            <a:r>
              <a:rPr lang="en-US" spc="-1" dirty="0" err="1">
                <a:uFill>
                  <a:solidFill>
                    <a:srgbClr val="FFFFFF"/>
                  </a:solidFill>
                </a:uFill>
              </a:rPr>
              <a:t>sequenze</a:t>
            </a:r>
            <a:r>
              <a:rPr lang="en-US" spc="-1" dirty="0">
                <a:uFill>
                  <a:solidFill>
                    <a:srgbClr val="FFFFFF"/>
                  </a:solidFill>
                </a:uFill>
              </a:rPr>
              <a:t> di URL generate </a:t>
            </a:r>
            <a:r>
              <a:rPr lang="en-US" spc="-1" dirty="0" err="1">
                <a:uFill>
                  <a:solidFill>
                    <a:srgbClr val="FFFFFF"/>
                  </a:solidFill>
                </a:uFill>
              </a:rPr>
              <a:t>attraverso</a:t>
            </a:r>
            <a:r>
              <a:rPr lang="en-US" spc="-1" dirty="0">
                <a:uFill>
                  <a:solidFill>
                    <a:srgbClr val="FFFFFF"/>
                  </a:solidFill>
                </a:uFill>
              </a:rPr>
              <a:t> Random Walk a </a:t>
            </a:r>
            <a:r>
              <a:rPr lang="en-US" spc="-1" dirty="0" err="1">
                <a:uFill>
                  <a:solidFill>
                    <a:srgbClr val="FFFFFF"/>
                  </a:solidFill>
                </a:uFill>
              </a:rPr>
              <a:t>partenza</a:t>
            </a:r>
            <a:r>
              <a:rPr lang="en-US" spc="-1" dirty="0">
                <a:uFill>
                  <a:solidFill>
                    <a:srgbClr val="FFFFFF"/>
                  </a:solidFill>
                </a:uFill>
              </a:rPr>
              <a:t> </a:t>
            </a:r>
            <a:r>
              <a:rPr lang="en-US" spc="-1" dirty="0" err="1">
                <a:uFill>
                  <a:solidFill>
                    <a:srgbClr val="FFFFFF"/>
                  </a:solidFill>
                </a:uFill>
              </a:rPr>
              <a:t>fissa</a:t>
            </a:r>
            <a:endParaRPr lang="en-US" spc="-1" dirty="0">
              <a:uFill>
                <a:solidFill>
                  <a:srgbClr val="FFFFFF"/>
                </a:solidFill>
              </a:uFill>
            </a:endParaRPr>
          </a:p>
          <a:p>
            <a:pPr marL="742950" lvl="1" indent="-285750">
              <a:buFont typeface="Arial" panose="020B0604020202020204" pitchFamily="34" charset="0"/>
              <a:buChar char="•"/>
            </a:pPr>
            <a:r>
              <a:rPr lang="en-US" spc="-1" dirty="0">
                <a:uFill>
                  <a:solidFill>
                    <a:srgbClr val="FFFFFF"/>
                  </a:solidFill>
                </a:uFill>
              </a:rPr>
              <a:t>LINE</a:t>
            </a:r>
          </a:p>
          <a:p>
            <a:pPr marL="285750" indent="-285750">
              <a:lnSpc>
                <a:spcPct val="100000"/>
              </a:lnSpc>
              <a:buFont typeface="Arial" panose="020B0604020202020204" pitchFamily="34" charset="0"/>
              <a:buChar char="•"/>
            </a:pPr>
            <a:r>
              <a:rPr lang="en-US" spc="-1" dirty="0" err="1">
                <a:uFill>
                  <a:solidFill>
                    <a:srgbClr val="FFFFFF"/>
                  </a:solidFill>
                </a:uFill>
              </a:rPr>
              <a:t>Delle</a:t>
            </a:r>
            <a:r>
              <a:rPr lang="en-US" spc="-1" dirty="0">
                <a:uFill>
                  <a:solidFill>
                    <a:srgbClr val="FFFFFF"/>
                  </a:solidFill>
                </a:uFill>
              </a:rPr>
              <a:t> </a:t>
            </a:r>
            <a:r>
              <a:rPr lang="en-US" spc="-1" dirty="0" err="1">
                <a:solidFill>
                  <a:srgbClr val="FF3333"/>
                </a:solidFill>
                <a:uFill>
                  <a:solidFill>
                    <a:srgbClr val="FFFFFF"/>
                  </a:solidFill>
                </a:uFill>
              </a:rPr>
              <a:t>informazioni</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testuali</a:t>
            </a:r>
            <a:endParaRPr lang="en-US" spc="-1" dirty="0">
              <a:solidFill>
                <a:srgbClr val="FF3333"/>
              </a:solidFill>
              <a:uFill>
                <a:solidFill>
                  <a:srgbClr val="FFFFFF"/>
                </a:solidFill>
              </a:uFill>
            </a:endParaRPr>
          </a:p>
          <a:p>
            <a:pPr marL="742950" lvl="1" indent="-285750">
              <a:buFont typeface="Arial" panose="020B0604020202020204" pitchFamily="34" charset="0"/>
              <a:buChar char="•"/>
            </a:pPr>
            <a:r>
              <a:rPr lang="en-US" spc="-1" dirty="0" err="1">
                <a:uFill>
                  <a:solidFill>
                    <a:srgbClr val="FFFFFF"/>
                  </a:solidFill>
                </a:uFill>
              </a:rPr>
              <a:t>Tf-Idf</a:t>
            </a:r>
            <a:endParaRPr lang="en-US" spc="-1" dirty="0">
              <a:uFill>
                <a:solidFill>
                  <a:srgbClr val="FFFFFF"/>
                </a:solidFill>
              </a:uFill>
            </a:endParaRPr>
          </a:p>
          <a:p>
            <a:pPr marL="742950" lvl="1" indent="-285750">
              <a:buFont typeface="Arial" panose="020B0604020202020204" pitchFamily="34" charset="0"/>
              <a:buChar char="•"/>
            </a:pPr>
            <a:r>
              <a:rPr lang="en-US" spc="-1" dirty="0">
                <a:uFill>
                  <a:solidFill>
                    <a:srgbClr val="FFFFFF"/>
                  </a:solidFill>
                </a:uFill>
              </a:rPr>
              <a:t>Doc2Vec</a:t>
            </a:r>
          </a:p>
          <a:p>
            <a:pPr marL="285750" indent="-285750">
              <a:buFont typeface="Arial" panose="020B0604020202020204" pitchFamily="34" charset="0"/>
              <a:buChar char="•"/>
            </a:pPr>
            <a:r>
              <a:rPr lang="en-US" spc="-1" dirty="0" err="1">
                <a:uFill>
                  <a:solidFill>
                    <a:srgbClr val="FFFFFF"/>
                  </a:solidFill>
                </a:uFill>
              </a:rPr>
              <a:t>Delle</a:t>
            </a:r>
            <a:r>
              <a:rPr lang="en-US" spc="-1" dirty="0">
                <a:uFill>
                  <a:solidFill>
                    <a:srgbClr val="FFFFFF"/>
                  </a:solidFill>
                </a:uFill>
              </a:rPr>
              <a:t> </a:t>
            </a:r>
            <a:r>
              <a:rPr lang="en-US" spc="-1" dirty="0" err="1">
                <a:solidFill>
                  <a:srgbClr val="FF3333"/>
                </a:solidFill>
                <a:uFill>
                  <a:solidFill>
                    <a:srgbClr val="FFFFFF"/>
                  </a:solidFill>
                </a:uFill>
              </a:rPr>
              <a:t>informazioni</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della</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struttura</a:t>
            </a:r>
            <a:r>
              <a:rPr lang="en-US" spc="-1" dirty="0">
                <a:solidFill>
                  <a:srgbClr val="FF3333"/>
                </a:solidFill>
                <a:uFill>
                  <a:solidFill>
                    <a:srgbClr val="FFFFFF"/>
                  </a:solidFill>
                </a:uFill>
              </a:rPr>
              <a:t> e </a:t>
            </a:r>
            <a:r>
              <a:rPr lang="en-US" spc="-1" dirty="0" err="1">
                <a:solidFill>
                  <a:srgbClr val="FF3333"/>
                </a:solidFill>
                <a:uFill>
                  <a:solidFill>
                    <a:srgbClr val="FFFFFF"/>
                  </a:solidFill>
                </a:uFill>
              </a:rPr>
              <a:t>testuali</a:t>
            </a:r>
            <a:endParaRPr lang="en-US" spc="-1" dirty="0">
              <a:solidFill>
                <a:srgbClr val="FF3333"/>
              </a:solidFill>
              <a:uFill>
                <a:solidFill>
                  <a:srgbClr val="FFFFFF"/>
                </a:solidFill>
              </a:uFill>
            </a:endParaRPr>
          </a:p>
          <a:p>
            <a:pPr marL="742950" lvl="1" indent="-285750">
              <a:buFont typeface="Arial" panose="020B0604020202020204" pitchFamily="34" charset="0"/>
              <a:buChar char="•"/>
            </a:pPr>
            <a:r>
              <a:rPr lang="en-US" spc="-1" dirty="0" err="1">
                <a:uFill>
                  <a:solidFill>
                    <a:srgbClr val="FFFFFF"/>
                  </a:solidFill>
                </a:uFill>
              </a:rPr>
              <a:t>Concatenazione</a:t>
            </a:r>
            <a:r>
              <a:rPr lang="en-US" spc="-1" dirty="0">
                <a:uFill>
                  <a:solidFill>
                    <a:srgbClr val="FFFFFF"/>
                  </a:solidFill>
                </a:uFill>
              </a:rPr>
              <a:t> </a:t>
            </a:r>
            <a:r>
              <a:rPr lang="en-US" spc="-1" dirty="0" err="1">
                <a:uFill>
                  <a:solidFill>
                    <a:srgbClr val="FFFFFF"/>
                  </a:solidFill>
                </a:uFill>
              </a:rPr>
              <a:t>dei</a:t>
            </a:r>
            <a:r>
              <a:rPr lang="en-US" spc="-1" dirty="0">
                <a:uFill>
                  <a:solidFill>
                    <a:srgbClr val="FFFFFF"/>
                  </a:solidFill>
                </a:uFill>
              </a:rPr>
              <a:t> </a:t>
            </a:r>
            <a:r>
              <a:rPr lang="en-US" spc="-1" dirty="0" err="1">
                <a:uFill>
                  <a:solidFill>
                    <a:srgbClr val="FFFFFF"/>
                  </a:solidFill>
                </a:uFill>
              </a:rPr>
              <a:t>vettori</a:t>
            </a:r>
            <a:endParaRPr lang="en-US" spc="-1" dirty="0">
              <a:uFill>
                <a:solidFill>
                  <a:srgbClr val="FFFFFF"/>
                </a:solidFill>
              </a:uFill>
            </a:endParaRPr>
          </a:p>
          <a:p>
            <a:pPr lvl="1"/>
            <a:endParaRPr lang="en-US" spc="-1" dirty="0">
              <a:uFill>
                <a:solidFill>
                  <a:srgbClr val="FFFFFF"/>
                </a:solidFill>
              </a:uFill>
            </a:endParaRPr>
          </a:p>
        </p:txBody>
      </p:sp>
    </p:spTree>
    <p:extLst>
      <p:ext uri="{BB962C8B-B14F-4D97-AF65-F5344CB8AC3E}">
        <p14:creationId xmlns:p14="http://schemas.microsoft.com/office/powerpoint/2010/main" val="219574358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Random Walk</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13</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0"/>
            <a:ext cx="4036007" cy="445443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uFill>
                  <a:solidFill>
                    <a:srgbClr val="FFFFFF"/>
                  </a:solidFill>
                </a:uFill>
              </a:rPr>
              <a:t>Il Random Walk è </a:t>
            </a:r>
            <a:r>
              <a:rPr lang="en-US" spc="-1" dirty="0" err="1">
                <a:uFill>
                  <a:solidFill>
                    <a:srgbClr val="FFFFFF"/>
                  </a:solidFill>
                </a:uFill>
              </a:rPr>
              <a:t>una</a:t>
            </a:r>
            <a:r>
              <a:rPr lang="en-US" spc="-1" dirty="0">
                <a:uFill>
                  <a:solidFill>
                    <a:srgbClr val="FFFFFF"/>
                  </a:solidFill>
                </a:uFill>
              </a:rPr>
              <a:t> </a:t>
            </a:r>
            <a:r>
              <a:rPr lang="en-US" spc="-1" dirty="0" err="1">
                <a:solidFill>
                  <a:srgbClr val="FF3333"/>
                </a:solidFill>
                <a:uFill>
                  <a:solidFill>
                    <a:srgbClr val="FFFFFF"/>
                  </a:solidFill>
                </a:uFill>
              </a:rPr>
              <a:t>passeggiata</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aleatoria</a:t>
            </a:r>
            <a:r>
              <a:rPr lang="en-US" spc="-1" dirty="0">
                <a:uFill>
                  <a:solidFill>
                    <a:srgbClr val="FFFFFF"/>
                  </a:solidFill>
                </a:uFill>
              </a:rPr>
              <a:t>, </a:t>
            </a:r>
            <a:r>
              <a:rPr lang="en-US" spc="-1" dirty="0" err="1">
                <a:uFill>
                  <a:solidFill>
                    <a:srgbClr val="FFFFFF"/>
                  </a:solidFill>
                </a:uFill>
              </a:rPr>
              <a:t>usata</a:t>
            </a:r>
            <a:r>
              <a:rPr lang="en-US" spc="-1" dirty="0">
                <a:uFill>
                  <a:solidFill>
                    <a:srgbClr val="FFFFFF"/>
                  </a:solidFill>
                </a:uFill>
              </a:rPr>
              <a:t> per </a:t>
            </a:r>
            <a:r>
              <a:rPr lang="en-US" spc="-1" dirty="0" err="1">
                <a:uFill>
                  <a:solidFill>
                    <a:srgbClr val="FFFFFF"/>
                  </a:solidFill>
                </a:uFill>
              </a:rPr>
              <a:t>l’esplorazione</a:t>
            </a:r>
            <a:r>
              <a:rPr lang="en-US" spc="-1" dirty="0">
                <a:uFill>
                  <a:solidFill>
                    <a:srgbClr val="FFFFFF"/>
                  </a:solidFill>
                </a:uFill>
              </a:rPr>
              <a:t> del </a:t>
            </a:r>
            <a:r>
              <a:rPr lang="en-US" spc="-1" dirty="0" err="1">
                <a:uFill>
                  <a:solidFill>
                    <a:srgbClr val="FFFFFF"/>
                  </a:solidFill>
                </a:uFill>
              </a:rPr>
              <a:t>grafo</a:t>
            </a:r>
            <a:r>
              <a:rPr lang="en-US" spc="-1" dirty="0">
                <a:uFill>
                  <a:solidFill>
                    <a:srgbClr val="FFFFFF"/>
                  </a:solidFill>
                </a:uFill>
              </a:rPr>
              <a:t> del </a:t>
            </a:r>
            <a:r>
              <a:rPr lang="en-US" spc="-1" dirty="0" err="1">
                <a:uFill>
                  <a:solidFill>
                    <a:srgbClr val="FFFFFF"/>
                  </a:solidFill>
                </a:uFill>
              </a:rPr>
              <a:t>sito</a:t>
            </a:r>
            <a:r>
              <a:rPr lang="en-US" spc="-1" dirty="0">
                <a:uFill>
                  <a:solidFill>
                    <a:srgbClr val="FFFFFF"/>
                  </a:solidFill>
                </a:uFill>
              </a:rPr>
              <a:t> Web. </a:t>
            </a:r>
          </a:p>
          <a:p>
            <a:pPr>
              <a:lnSpc>
                <a:spcPct val="100000"/>
              </a:lnSpc>
            </a:pPr>
            <a:endParaRPr lang="en-US" spc="-1" dirty="0">
              <a:uFill>
                <a:solidFill>
                  <a:srgbClr val="FFFFFF"/>
                </a:solidFill>
              </a:uFill>
            </a:endParaRPr>
          </a:p>
          <a:p>
            <a:pPr>
              <a:lnSpc>
                <a:spcPct val="100000"/>
              </a:lnSpc>
            </a:pPr>
            <a:r>
              <a:rPr lang="en-US" spc="-1" dirty="0" err="1">
                <a:uFill>
                  <a:solidFill>
                    <a:srgbClr val="FFFFFF"/>
                  </a:solidFill>
                </a:uFill>
              </a:rPr>
              <a:t>Vengono</a:t>
            </a:r>
            <a:r>
              <a:rPr lang="en-US" spc="-1" dirty="0">
                <a:uFill>
                  <a:solidFill>
                    <a:srgbClr val="FFFFFF"/>
                  </a:solidFill>
                </a:uFill>
              </a:rPr>
              <a:t> generate </a:t>
            </a:r>
            <a:r>
              <a:rPr lang="en-US" spc="-1" dirty="0" err="1">
                <a:uFill>
                  <a:solidFill>
                    <a:srgbClr val="FFFFFF"/>
                  </a:solidFill>
                </a:uFill>
              </a:rPr>
              <a:t>sequenze</a:t>
            </a:r>
            <a:r>
              <a:rPr lang="en-US" spc="-1" dirty="0">
                <a:uFill>
                  <a:solidFill>
                    <a:srgbClr val="FFFFFF"/>
                  </a:solidFill>
                </a:uFill>
              </a:rPr>
              <a:t> di URL, </a:t>
            </a:r>
            <a:r>
              <a:rPr lang="en-US" spc="-1" dirty="0" err="1">
                <a:uFill>
                  <a:solidFill>
                    <a:srgbClr val="FFFFFF"/>
                  </a:solidFill>
                </a:uFill>
              </a:rPr>
              <a:t>partendo</a:t>
            </a:r>
            <a:r>
              <a:rPr lang="en-US" spc="-1" dirty="0">
                <a:uFill>
                  <a:solidFill>
                    <a:srgbClr val="FFFFFF"/>
                  </a:solidFill>
                </a:uFill>
              </a:rPr>
              <a:t> da un </a:t>
            </a:r>
            <a:r>
              <a:rPr lang="en-US" spc="-1" dirty="0" err="1">
                <a:uFill>
                  <a:solidFill>
                    <a:srgbClr val="FFFFFF"/>
                  </a:solidFill>
                </a:uFill>
              </a:rPr>
              <a:t>nodo</a:t>
            </a:r>
            <a:r>
              <a:rPr lang="en-US" spc="-1" dirty="0">
                <a:uFill>
                  <a:solidFill>
                    <a:srgbClr val="FFFFFF"/>
                  </a:solidFill>
                </a:uFill>
              </a:rPr>
              <a:t> del </a:t>
            </a:r>
            <a:r>
              <a:rPr lang="en-US" spc="-1" dirty="0" err="1">
                <a:uFill>
                  <a:solidFill>
                    <a:srgbClr val="FFFFFF"/>
                  </a:solidFill>
                </a:uFill>
              </a:rPr>
              <a:t>grafo</a:t>
            </a:r>
            <a:r>
              <a:rPr lang="en-US" spc="-1" dirty="0">
                <a:uFill>
                  <a:solidFill>
                    <a:srgbClr val="FFFFFF"/>
                  </a:solidFill>
                </a:uFill>
              </a:rPr>
              <a:t> e </a:t>
            </a:r>
            <a:r>
              <a:rPr lang="en-US" spc="-1" dirty="0" err="1">
                <a:uFill>
                  <a:solidFill>
                    <a:srgbClr val="FFFFFF"/>
                  </a:solidFill>
                </a:uFill>
              </a:rPr>
              <a:t>seguendo</a:t>
            </a:r>
            <a:r>
              <a:rPr lang="en-US" spc="-1" dirty="0">
                <a:uFill>
                  <a:solidFill>
                    <a:srgbClr val="FFFFFF"/>
                  </a:solidFill>
                </a:uFill>
              </a:rPr>
              <a:t> </a:t>
            </a:r>
            <a:r>
              <a:rPr lang="en-US" spc="-1" dirty="0" err="1">
                <a:uFill>
                  <a:solidFill>
                    <a:srgbClr val="FFFFFF"/>
                  </a:solidFill>
                </a:uFill>
              </a:rPr>
              <a:t>ricorsivamente</a:t>
            </a:r>
            <a:r>
              <a:rPr lang="en-US" spc="-1" dirty="0">
                <a:uFill>
                  <a:solidFill>
                    <a:srgbClr val="FFFFFF"/>
                  </a:solidFill>
                </a:uFill>
              </a:rPr>
              <a:t> un hyperlink </a:t>
            </a:r>
            <a:r>
              <a:rPr lang="en-US" spc="-1" dirty="0" err="1">
                <a:uFill>
                  <a:solidFill>
                    <a:srgbClr val="FFFFFF"/>
                  </a:solidFill>
                </a:uFill>
              </a:rPr>
              <a:t>casuale</a:t>
            </a:r>
            <a:r>
              <a:rPr lang="en-US" spc="-1" dirty="0">
                <a:uFill>
                  <a:solidFill>
                    <a:srgbClr val="FFFFFF"/>
                  </a:solidFill>
                </a:uFill>
              </a:rPr>
              <a:t> </a:t>
            </a:r>
            <a:r>
              <a:rPr lang="en-US" spc="-1" dirty="0" err="1">
                <a:uFill>
                  <a:solidFill>
                    <a:srgbClr val="FFFFFF"/>
                  </a:solidFill>
                </a:uFill>
              </a:rPr>
              <a:t>fino</a:t>
            </a:r>
            <a:r>
              <a:rPr lang="en-US" spc="-1" dirty="0">
                <a:uFill>
                  <a:solidFill>
                    <a:srgbClr val="FFFFFF"/>
                  </a:solidFill>
                </a:uFill>
              </a:rPr>
              <a:t> ad un </a:t>
            </a:r>
            <a:r>
              <a:rPr lang="en-US" spc="-1" dirty="0" err="1">
                <a:uFill>
                  <a:solidFill>
                    <a:srgbClr val="FFFFFF"/>
                  </a:solidFill>
                </a:uFill>
              </a:rPr>
              <a:t>limite</a:t>
            </a:r>
            <a:r>
              <a:rPr lang="en-US" spc="-1" dirty="0">
                <a:uFill>
                  <a:solidFill>
                    <a:srgbClr val="FFFFFF"/>
                  </a:solidFill>
                </a:uFill>
              </a:rPr>
              <a:t> </a:t>
            </a:r>
            <a:r>
              <a:rPr lang="en-US" spc="-1" dirty="0" err="1">
                <a:uFill>
                  <a:solidFill>
                    <a:srgbClr val="FFFFFF"/>
                  </a:solidFill>
                </a:uFill>
              </a:rPr>
              <a:t>prefissato</a:t>
            </a:r>
            <a:r>
              <a:rPr lang="en-US" spc="-1" dirty="0">
                <a:uFill>
                  <a:solidFill>
                    <a:srgbClr val="FFFFFF"/>
                  </a:solidFill>
                </a:uFill>
              </a:rPr>
              <a:t>.</a:t>
            </a:r>
          </a:p>
          <a:p>
            <a:pPr>
              <a:lnSpc>
                <a:spcPct val="100000"/>
              </a:lnSpc>
            </a:pPr>
            <a:endParaRPr lang="en-US" spc="-1" dirty="0">
              <a:uFill>
                <a:solidFill>
                  <a:srgbClr val="FFFFFF"/>
                </a:solidFill>
              </a:uFill>
            </a:endParaRPr>
          </a:p>
          <a:p>
            <a:pPr>
              <a:lnSpc>
                <a:spcPct val="100000"/>
              </a:lnSpc>
            </a:pPr>
            <a:r>
              <a:rPr lang="en-US" spc="-1" dirty="0">
                <a:uFill>
                  <a:solidFill>
                    <a:srgbClr val="FFFFFF"/>
                  </a:solidFill>
                </a:uFill>
              </a:rPr>
              <a:t>Due </a:t>
            </a:r>
            <a:r>
              <a:rPr lang="en-US" spc="-1" dirty="0" err="1">
                <a:uFill>
                  <a:solidFill>
                    <a:srgbClr val="FFFFFF"/>
                  </a:solidFill>
                </a:uFill>
              </a:rPr>
              <a:t>tipologie</a:t>
            </a:r>
            <a:r>
              <a:rPr lang="en-US" spc="-1" dirty="0">
                <a:uFill>
                  <a:solidFill>
                    <a:srgbClr val="FFFFFF"/>
                  </a:solidFill>
                </a:uFill>
              </a:rPr>
              <a:t>:</a:t>
            </a:r>
          </a:p>
          <a:p>
            <a:pPr marL="285750" indent="-285750">
              <a:lnSpc>
                <a:spcPct val="100000"/>
              </a:lnSpc>
              <a:buFont typeface="Arial" panose="020B0604020202020204" pitchFamily="34" charset="0"/>
              <a:buChar char="•"/>
            </a:pPr>
            <a:r>
              <a:rPr lang="en-US" spc="-1" dirty="0">
                <a:uFill>
                  <a:solidFill>
                    <a:srgbClr val="FFFFFF"/>
                  </a:solidFill>
                </a:uFill>
              </a:rPr>
              <a:t>Random Walk </a:t>
            </a:r>
            <a:r>
              <a:rPr lang="en-US" spc="-1" dirty="0">
                <a:solidFill>
                  <a:srgbClr val="FF3333"/>
                </a:solidFill>
                <a:uFill>
                  <a:solidFill>
                    <a:srgbClr val="FFFFFF"/>
                  </a:solidFill>
                </a:uFill>
              </a:rPr>
              <a:t>standard</a:t>
            </a:r>
          </a:p>
          <a:p>
            <a:pPr marL="285750" indent="-285750">
              <a:lnSpc>
                <a:spcPct val="100000"/>
              </a:lnSpc>
              <a:buFont typeface="Arial" panose="020B0604020202020204" pitchFamily="34" charset="0"/>
              <a:buChar char="•"/>
            </a:pPr>
            <a:r>
              <a:rPr lang="en-US" spc="-1" dirty="0">
                <a:uFill>
                  <a:solidFill>
                    <a:srgbClr val="FFFFFF"/>
                  </a:solidFill>
                </a:uFill>
              </a:rPr>
              <a:t>Random Walk </a:t>
            </a:r>
            <a:r>
              <a:rPr lang="en-US" spc="-1" dirty="0">
                <a:solidFill>
                  <a:srgbClr val="FF3333"/>
                </a:solidFill>
                <a:uFill>
                  <a:solidFill>
                    <a:srgbClr val="FFFFFF"/>
                  </a:solidFill>
                </a:uFill>
              </a:rPr>
              <a:t>a </a:t>
            </a:r>
            <a:r>
              <a:rPr lang="en-US" spc="-1" dirty="0" err="1">
                <a:solidFill>
                  <a:srgbClr val="FF3333"/>
                </a:solidFill>
                <a:uFill>
                  <a:solidFill>
                    <a:srgbClr val="FFFFFF"/>
                  </a:solidFill>
                </a:uFill>
              </a:rPr>
              <a:t>partenza</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fissa</a:t>
            </a:r>
            <a:endParaRPr lang="en-US" spc="-1" dirty="0">
              <a:solidFill>
                <a:srgbClr val="FF3333"/>
              </a:solidFill>
              <a:uFill>
                <a:solidFill>
                  <a:srgbClr val="FFFFFF"/>
                </a:solidFill>
              </a:uFill>
            </a:endParaRPr>
          </a:p>
        </p:txBody>
      </p:sp>
      <p:pic>
        <p:nvPicPr>
          <p:cNvPr id="2050" name="Picture 2" descr="http://www.mrgeek.me/wp-content/uploads/2014/04/directed-grap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3247" y="2023554"/>
            <a:ext cx="4257304" cy="2648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45686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Word2Vec</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14</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0"/>
            <a:ext cx="8288640" cy="7196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uFill>
                  <a:solidFill>
                    <a:srgbClr val="FFFFFF"/>
                  </a:solidFill>
                </a:uFill>
              </a:rPr>
              <a:t>Word2Vec è un </a:t>
            </a:r>
            <a:r>
              <a:rPr lang="en-US" spc="-1" dirty="0" err="1">
                <a:uFill>
                  <a:solidFill>
                    <a:srgbClr val="FFFFFF"/>
                  </a:solidFill>
                </a:uFill>
              </a:rPr>
              <a:t>algoritmo</a:t>
            </a:r>
            <a:r>
              <a:rPr lang="en-US" spc="-1" dirty="0">
                <a:uFill>
                  <a:solidFill>
                    <a:srgbClr val="FFFFFF"/>
                  </a:solidFill>
                </a:uFill>
              </a:rPr>
              <a:t> di </a:t>
            </a:r>
            <a:r>
              <a:rPr lang="en-US" spc="-1" dirty="0">
                <a:solidFill>
                  <a:srgbClr val="FF3333"/>
                </a:solidFill>
                <a:uFill>
                  <a:solidFill>
                    <a:srgbClr val="FFFFFF"/>
                  </a:solidFill>
                </a:uFill>
              </a:rPr>
              <a:t>Word Embedding</a:t>
            </a:r>
            <a:r>
              <a:rPr lang="en-US" spc="-1" dirty="0">
                <a:uFill>
                  <a:solidFill>
                    <a:srgbClr val="FFFFFF"/>
                  </a:solidFill>
                </a:uFill>
              </a:rPr>
              <a:t> </a:t>
            </a:r>
            <a:r>
              <a:rPr lang="en-US" spc="-1" dirty="0" err="1">
                <a:uFill>
                  <a:solidFill>
                    <a:srgbClr val="FFFFFF"/>
                  </a:solidFill>
                </a:uFill>
              </a:rPr>
              <a:t>ed</a:t>
            </a:r>
            <a:r>
              <a:rPr lang="en-US" spc="-1" dirty="0">
                <a:uFill>
                  <a:solidFill>
                    <a:srgbClr val="FFFFFF"/>
                  </a:solidFill>
                </a:uFill>
              </a:rPr>
              <a:t> è </a:t>
            </a:r>
            <a:r>
              <a:rPr lang="en-US" spc="-1" dirty="0" err="1">
                <a:uFill>
                  <a:solidFill>
                    <a:srgbClr val="FFFFFF"/>
                  </a:solidFill>
                </a:uFill>
              </a:rPr>
              <a:t>una</a:t>
            </a:r>
            <a:r>
              <a:rPr lang="en-US" spc="-1" dirty="0">
                <a:uFill>
                  <a:solidFill>
                    <a:srgbClr val="FFFFFF"/>
                  </a:solidFill>
                </a:uFill>
              </a:rPr>
              <a:t> rete </a:t>
            </a:r>
            <a:r>
              <a:rPr lang="en-US" spc="-1" dirty="0" err="1">
                <a:uFill>
                  <a:solidFill>
                    <a:srgbClr val="FFFFFF"/>
                  </a:solidFill>
                </a:uFill>
              </a:rPr>
              <a:t>neurale</a:t>
            </a:r>
            <a:r>
              <a:rPr lang="en-US" spc="-1" dirty="0">
                <a:uFill>
                  <a:solidFill>
                    <a:srgbClr val="FFFFFF"/>
                  </a:solidFill>
                </a:uFill>
              </a:rPr>
              <a:t>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apprende</a:t>
            </a:r>
            <a:r>
              <a:rPr lang="en-US" spc="-1" dirty="0">
                <a:uFill>
                  <a:solidFill>
                    <a:srgbClr val="FFFFFF"/>
                  </a:solidFill>
                </a:uFill>
              </a:rPr>
              <a:t> le parole da un </a:t>
            </a:r>
            <a:r>
              <a:rPr lang="en-US" spc="-1" dirty="0" err="1">
                <a:uFill>
                  <a:solidFill>
                    <a:srgbClr val="FFFFFF"/>
                  </a:solidFill>
                </a:uFill>
              </a:rPr>
              <a:t>testo</a:t>
            </a:r>
            <a:r>
              <a:rPr lang="en-US" spc="-1" dirty="0">
                <a:uFill>
                  <a:solidFill>
                    <a:srgbClr val="FFFFFF"/>
                  </a:solidFill>
                </a:uFill>
              </a:rPr>
              <a:t> in input,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vengono</a:t>
            </a:r>
            <a:r>
              <a:rPr lang="en-US" spc="-1" dirty="0">
                <a:uFill>
                  <a:solidFill>
                    <a:srgbClr val="FFFFFF"/>
                  </a:solidFill>
                </a:uFill>
              </a:rPr>
              <a:t> </a:t>
            </a:r>
            <a:r>
              <a:rPr lang="en-US" spc="-1" dirty="0" err="1">
                <a:uFill>
                  <a:solidFill>
                    <a:srgbClr val="FFFFFF"/>
                  </a:solidFill>
                </a:uFill>
              </a:rPr>
              <a:t>trasformate</a:t>
            </a:r>
            <a:r>
              <a:rPr lang="en-US" spc="-1" dirty="0">
                <a:uFill>
                  <a:solidFill>
                    <a:srgbClr val="FFFFFF"/>
                  </a:solidFill>
                </a:uFill>
              </a:rPr>
              <a:t> in </a:t>
            </a:r>
            <a:r>
              <a:rPr lang="en-US" spc="-1" dirty="0" err="1">
                <a:uFill>
                  <a:solidFill>
                    <a:srgbClr val="FFFFFF"/>
                  </a:solidFill>
                </a:uFill>
              </a:rPr>
              <a:t>vettori</a:t>
            </a:r>
            <a:r>
              <a:rPr lang="en-US" spc="-1" dirty="0">
                <a:uFill>
                  <a:solidFill>
                    <a:srgbClr val="FFFFFF"/>
                  </a:solidFill>
                </a:uFill>
              </a:rPr>
              <a:t>.</a:t>
            </a:r>
          </a:p>
        </p:txBody>
      </p:sp>
      <mc:AlternateContent xmlns:mc="http://schemas.openxmlformats.org/markup-compatibility/2006" xmlns:a14="http://schemas.microsoft.com/office/drawing/2010/main">
        <mc:Choice Requires="a14">
          <p:sp>
            <p:nvSpPr>
              <p:cNvPr id="2" name="CasellaDiTesto 1"/>
              <p:cNvSpPr txBox="1"/>
              <p:nvPr/>
            </p:nvSpPr>
            <p:spPr>
              <a:xfrm>
                <a:off x="3063140" y="2471765"/>
                <a:ext cx="299683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𝑊</m:t>
                      </m:r>
                      <m:r>
                        <a:rPr lang="it-IT" sz="2400" b="0" i="1" smtClean="0">
                          <a:latin typeface="Cambria Math" panose="02040503050406030204" pitchFamily="18" charset="0"/>
                        </a:rPr>
                        <m:t> :</m:t>
                      </m:r>
                      <m:r>
                        <a:rPr lang="it-IT" sz="2400" b="0" i="1" smtClean="0">
                          <a:latin typeface="Cambria Math" panose="02040503050406030204" pitchFamily="18" charset="0"/>
                        </a:rPr>
                        <m:t>𝑤𝑜𝑟𝑑𝑠</m:t>
                      </m:r>
                      <m:r>
                        <a:rPr lang="it-IT" sz="2400" b="0" i="1" smtClean="0">
                          <a:latin typeface="Cambria Math" panose="02040503050406030204" pitchFamily="18" charset="0"/>
                        </a:rPr>
                        <m:t> →</m:t>
                      </m:r>
                      <m:r>
                        <a:rPr lang="it-IT" sz="2400" b="0" i="1" smtClean="0">
                          <a:latin typeface="Cambria Math" panose="02040503050406030204" pitchFamily="18" charset="0"/>
                        </a:rPr>
                        <m:t>𝑅</m:t>
                      </m:r>
                    </m:oMath>
                  </m:oMathPara>
                </a14:m>
                <a:endParaRPr lang="it-IT" dirty="0"/>
              </a:p>
            </p:txBody>
          </p:sp>
        </mc:Choice>
        <mc:Fallback xmlns="">
          <p:sp>
            <p:nvSpPr>
              <p:cNvPr id="2" name="CasellaDiTesto 1"/>
              <p:cNvSpPr txBox="1">
                <a:spLocks noRot="1" noChangeAspect="1" noMove="1" noResize="1" noEditPoints="1" noAdjustHandles="1" noChangeArrowheads="1" noChangeShapeType="1" noTextEdit="1"/>
              </p:cNvSpPr>
              <p:nvPr/>
            </p:nvSpPr>
            <p:spPr>
              <a:xfrm>
                <a:off x="3063140" y="2471765"/>
                <a:ext cx="2996839" cy="369332"/>
              </a:xfrm>
              <a:prstGeom prst="rect">
                <a:avLst/>
              </a:prstGeom>
              <a:blipFill>
                <a:blip r:embed="rId3"/>
                <a:stretch>
                  <a:fillRect b="-9836"/>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 name="CasellaDiTesto 2"/>
              <p:cNvSpPr txBox="1"/>
              <p:nvPr/>
            </p:nvSpPr>
            <p:spPr>
              <a:xfrm>
                <a:off x="2625516" y="3038737"/>
                <a:ext cx="38720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𝑊</m:t>
                      </m:r>
                      <m:d>
                        <m:dPr>
                          <m:ctrlPr>
                            <a:rPr lang="it-IT" sz="2400" b="0" i="1" smtClean="0">
                              <a:latin typeface="Cambria Math" panose="02040503050406030204" pitchFamily="18" charset="0"/>
                            </a:rPr>
                          </m:ctrlPr>
                        </m:dPr>
                        <m:e>
                          <m:r>
                            <m:rPr>
                              <m:nor/>
                            </m:rPr>
                            <a:rPr lang="it-IT" sz="2400" b="0" i="0" smtClean="0">
                              <a:latin typeface="Cambria Math" panose="02040503050406030204" pitchFamily="18" charset="0"/>
                            </a:rPr>
                            <m:t>mat</m:t>
                          </m:r>
                        </m:e>
                      </m:d>
                      <m:r>
                        <a:rPr lang="it-IT" sz="2400" b="0" i="1" smtClean="0">
                          <a:latin typeface="Cambria Math" panose="02040503050406030204" pitchFamily="18" charset="0"/>
                        </a:rPr>
                        <m:t>=(0.0, 0.6, −0.1, …)</m:t>
                      </m:r>
                    </m:oMath>
                  </m:oMathPara>
                </a14:m>
                <a:endParaRPr lang="it-IT" dirty="0"/>
              </a:p>
            </p:txBody>
          </p:sp>
        </mc:Choice>
        <mc:Fallback xmlns="">
          <p:sp>
            <p:nvSpPr>
              <p:cNvPr id="3" name="CasellaDiTesto 2"/>
              <p:cNvSpPr txBox="1">
                <a:spLocks noRot="1" noChangeAspect="1" noMove="1" noResize="1" noEditPoints="1" noAdjustHandles="1" noChangeArrowheads="1" noChangeShapeType="1" noTextEdit="1"/>
              </p:cNvSpPr>
              <p:nvPr/>
            </p:nvSpPr>
            <p:spPr>
              <a:xfrm>
                <a:off x="2625516" y="3038737"/>
                <a:ext cx="3872086" cy="369332"/>
              </a:xfrm>
              <a:prstGeom prst="rect">
                <a:avLst/>
              </a:prstGeom>
              <a:blipFill>
                <a:blip r:embed="rId4"/>
                <a:stretch>
                  <a:fillRect l="-1260" r="-2047" b="-37705"/>
                </a:stretch>
              </a:blipFill>
            </p:spPr>
            <p:txBody>
              <a:bodyPr/>
              <a:lstStyle/>
              <a:p>
                <a:r>
                  <a:rPr lang="it-IT">
                    <a:noFill/>
                  </a:rPr>
                  <a:t> </a:t>
                </a:r>
              </a:p>
            </p:txBody>
          </p:sp>
        </mc:Fallback>
      </mc:AlternateContent>
      <p:sp>
        <p:nvSpPr>
          <p:cNvPr id="7" name="CustomShape 3"/>
          <p:cNvSpPr/>
          <p:nvPr/>
        </p:nvSpPr>
        <p:spPr>
          <a:xfrm>
            <a:off x="417239" y="3605708"/>
            <a:ext cx="3773045" cy="255164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uFill>
                  <a:solidFill>
                    <a:srgbClr val="FFFFFF"/>
                  </a:solidFill>
                </a:uFill>
              </a:rPr>
              <a:t>Due </a:t>
            </a:r>
            <a:r>
              <a:rPr lang="en-US" spc="-1" dirty="0" err="1">
                <a:uFill>
                  <a:solidFill>
                    <a:srgbClr val="FFFFFF"/>
                  </a:solidFill>
                </a:uFill>
              </a:rPr>
              <a:t>modelli</a:t>
            </a:r>
            <a:r>
              <a:rPr lang="en-US" spc="-1" dirty="0">
                <a:uFill>
                  <a:solidFill>
                    <a:srgbClr val="FFFFFF"/>
                  </a:solidFill>
                </a:uFill>
              </a:rPr>
              <a:t> di </a:t>
            </a:r>
            <a:r>
              <a:rPr lang="en-US" spc="-1" dirty="0" err="1">
                <a:uFill>
                  <a:solidFill>
                    <a:srgbClr val="FFFFFF"/>
                  </a:solidFill>
                </a:uFill>
              </a:rPr>
              <a:t>apprendimento</a:t>
            </a:r>
            <a:r>
              <a:rPr lang="en-US" spc="-1" dirty="0">
                <a:uFill>
                  <a:solidFill>
                    <a:srgbClr val="FFFFFF"/>
                  </a:solidFill>
                </a:uFill>
              </a:rPr>
              <a:t>:</a:t>
            </a:r>
          </a:p>
          <a:p>
            <a:pPr marL="285750" indent="-285750">
              <a:lnSpc>
                <a:spcPct val="100000"/>
              </a:lnSpc>
              <a:buFont typeface="Arial" panose="020B0604020202020204" pitchFamily="34" charset="0"/>
              <a:buChar char="•"/>
            </a:pPr>
            <a:r>
              <a:rPr lang="en-US" spc="-1" dirty="0">
                <a:solidFill>
                  <a:srgbClr val="FF3333"/>
                </a:solidFill>
                <a:uFill>
                  <a:solidFill>
                    <a:srgbClr val="FFFFFF"/>
                  </a:solidFill>
                </a:uFill>
              </a:rPr>
              <a:t>CBOW</a:t>
            </a:r>
          </a:p>
          <a:p>
            <a:pPr marL="285750" indent="-285750">
              <a:lnSpc>
                <a:spcPct val="100000"/>
              </a:lnSpc>
              <a:buFont typeface="Arial" panose="020B0604020202020204" pitchFamily="34" charset="0"/>
              <a:buChar char="•"/>
            </a:pPr>
            <a:r>
              <a:rPr lang="en-US" spc="-1" dirty="0">
                <a:solidFill>
                  <a:srgbClr val="FF3333"/>
                </a:solidFill>
                <a:uFill>
                  <a:solidFill>
                    <a:srgbClr val="FFFFFF"/>
                  </a:solidFill>
                </a:uFill>
              </a:rPr>
              <a:t>Skip-Gram</a:t>
            </a:r>
          </a:p>
        </p:txBody>
      </p:sp>
      <p:pic>
        <p:nvPicPr>
          <p:cNvPr id="4" name="Immagin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0285" y="3605708"/>
            <a:ext cx="4614633" cy="2713026"/>
          </a:xfrm>
          <a:prstGeom prst="rect">
            <a:avLst/>
          </a:prstGeom>
        </p:spPr>
      </p:pic>
    </p:spTree>
    <p:extLst>
      <p:ext uri="{BB962C8B-B14F-4D97-AF65-F5344CB8AC3E}">
        <p14:creationId xmlns:p14="http://schemas.microsoft.com/office/powerpoint/2010/main" val="411165587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Word2Vec Skip-Gram</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15</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1"/>
            <a:ext cx="8288640" cy="80871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err="1">
                <a:uFill>
                  <a:solidFill>
                    <a:srgbClr val="FFFFFF"/>
                  </a:solidFill>
                </a:uFill>
              </a:rPr>
              <a:t>Trovare</a:t>
            </a:r>
            <a:r>
              <a:rPr lang="en-US" spc="-1" dirty="0">
                <a:uFill>
                  <a:solidFill>
                    <a:srgbClr val="FFFFFF"/>
                  </a:solidFill>
                </a:uFill>
              </a:rPr>
              <a:t> </a:t>
            </a:r>
            <a:r>
              <a:rPr lang="en-US" spc="-1" dirty="0" err="1">
                <a:uFill>
                  <a:solidFill>
                    <a:srgbClr val="FFFFFF"/>
                  </a:solidFill>
                </a:uFill>
              </a:rPr>
              <a:t>rappresentazioni</a:t>
            </a:r>
            <a:r>
              <a:rPr lang="en-US" spc="-1" dirty="0">
                <a:uFill>
                  <a:solidFill>
                    <a:srgbClr val="FFFFFF"/>
                  </a:solidFill>
                </a:uFill>
              </a:rPr>
              <a:t> </a:t>
            </a:r>
            <a:r>
              <a:rPr lang="en-US" spc="-1" dirty="0" err="1">
                <a:uFill>
                  <a:solidFill>
                    <a:srgbClr val="FFFFFF"/>
                  </a:solidFill>
                </a:uFill>
              </a:rPr>
              <a:t>vettoriali</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parole per </a:t>
            </a:r>
            <a:r>
              <a:rPr lang="en-US" spc="-1" dirty="0" err="1">
                <a:uFill>
                  <a:solidFill>
                    <a:srgbClr val="FFFFFF"/>
                  </a:solidFill>
                </a:uFill>
              </a:rPr>
              <a:t>predire</a:t>
            </a:r>
            <a:r>
              <a:rPr lang="en-US" spc="-1" dirty="0">
                <a:uFill>
                  <a:solidFill>
                    <a:srgbClr val="FFFFFF"/>
                  </a:solidFill>
                </a:uFill>
              </a:rPr>
              <a:t> quelle </a:t>
            </a:r>
            <a:r>
              <a:rPr lang="en-US" spc="-1" dirty="0" err="1">
                <a:uFill>
                  <a:solidFill>
                    <a:srgbClr val="FFFFFF"/>
                  </a:solidFill>
                </a:uFill>
              </a:rPr>
              <a:t>circostanti</a:t>
            </a:r>
            <a:r>
              <a:rPr lang="en-US" spc="-1" dirty="0">
                <a:uFill>
                  <a:solidFill>
                    <a:srgbClr val="FFFFFF"/>
                  </a:solidFill>
                </a:uFill>
              </a:rPr>
              <a:t> in </a:t>
            </a:r>
            <a:r>
              <a:rPr lang="en-US" spc="-1" dirty="0" err="1">
                <a:uFill>
                  <a:solidFill>
                    <a:srgbClr val="FFFFFF"/>
                  </a:solidFill>
                </a:uFill>
              </a:rPr>
              <a:t>una</a:t>
            </a:r>
            <a:r>
              <a:rPr lang="en-US" spc="-1" dirty="0">
                <a:uFill>
                  <a:solidFill>
                    <a:srgbClr val="FFFFFF"/>
                  </a:solidFill>
                </a:uFill>
              </a:rPr>
              <a:t> </a:t>
            </a:r>
            <a:r>
              <a:rPr lang="en-US" spc="-1" dirty="0" err="1">
                <a:uFill>
                  <a:solidFill>
                    <a:srgbClr val="FFFFFF"/>
                  </a:solidFill>
                </a:uFill>
              </a:rPr>
              <a:t>frase</a:t>
            </a:r>
            <a:r>
              <a:rPr lang="en-US" spc="-1" dirty="0">
                <a:uFill>
                  <a:solidFill>
                    <a:srgbClr val="FFFFFF"/>
                  </a:solidFill>
                </a:uFill>
              </a:rPr>
              <a:t>, </a:t>
            </a:r>
            <a:r>
              <a:rPr lang="en-US" spc="-1" dirty="0" err="1">
                <a:uFill>
                  <a:solidFill>
                    <a:srgbClr val="FFFFFF"/>
                  </a:solidFill>
                </a:uFill>
              </a:rPr>
              <a:t>massimizzando</a:t>
            </a:r>
            <a:r>
              <a:rPr lang="en-US" spc="-1" dirty="0">
                <a:uFill>
                  <a:solidFill>
                    <a:srgbClr val="FFFFFF"/>
                  </a:solidFill>
                </a:uFill>
              </a:rPr>
              <a:t> la </a:t>
            </a:r>
            <a:r>
              <a:rPr lang="en-US" spc="-1" dirty="0" err="1">
                <a:uFill>
                  <a:solidFill>
                    <a:srgbClr val="FFFFFF"/>
                  </a:solidFill>
                </a:uFill>
              </a:rPr>
              <a:t>probabilità</a:t>
            </a:r>
            <a:r>
              <a:rPr lang="en-US" spc="-1" dirty="0">
                <a:uFill>
                  <a:solidFill>
                    <a:srgbClr val="FFFFFF"/>
                  </a:solidFill>
                </a:uFill>
              </a:rPr>
              <a:t> media </a:t>
            </a:r>
            <a:r>
              <a:rPr lang="en-US" spc="-1" dirty="0" err="1">
                <a:uFill>
                  <a:solidFill>
                    <a:srgbClr val="FFFFFF"/>
                  </a:solidFill>
                </a:uFill>
              </a:rPr>
              <a:t>logaritmica</a:t>
            </a:r>
            <a:r>
              <a:rPr lang="en-US" spc="-1" dirty="0">
                <a:uFill>
                  <a:solidFill>
                    <a:srgbClr val="FFFFFF"/>
                  </a:solidFill>
                </a:uFill>
              </a:rPr>
              <a:t>.</a:t>
            </a:r>
          </a:p>
        </p:txBody>
      </p:sp>
      <mc:AlternateContent xmlns:mc="http://schemas.openxmlformats.org/markup-compatibility/2006" xmlns:a14="http://schemas.microsoft.com/office/drawing/2010/main">
        <mc:Choice Requires="a14">
          <p:sp>
            <p:nvSpPr>
              <p:cNvPr id="4" name="CasellaDiTesto 3"/>
              <p:cNvSpPr txBox="1"/>
              <p:nvPr/>
            </p:nvSpPr>
            <p:spPr>
              <a:xfrm>
                <a:off x="417240" y="2560832"/>
                <a:ext cx="8288640" cy="80804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it-IT" i="1" smtClean="0">
                              <a:latin typeface="Cambria Math" panose="02040503050406030204" pitchFamily="18" charset="0"/>
                            </a:rPr>
                          </m:ctrlPr>
                        </m:fPr>
                        <m:num>
                          <m:r>
                            <a:rPr lang="it-IT" b="0" i="1" smtClean="0">
                              <a:latin typeface="Cambria Math" panose="02040503050406030204" pitchFamily="18" charset="0"/>
                            </a:rPr>
                            <m:t>1</m:t>
                          </m:r>
                        </m:num>
                        <m:den>
                          <m:r>
                            <a:rPr lang="it-IT" b="0" i="1" smtClean="0">
                              <a:latin typeface="Cambria Math" panose="02040503050406030204" pitchFamily="18" charset="0"/>
                            </a:rPr>
                            <m:t>𝑇</m:t>
                          </m:r>
                        </m:den>
                      </m:f>
                      <m:nary>
                        <m:naryPr>
                          <m:chr m:val="∑"/>
                          <m:ctrlPr>
                            <a:rPr lang="it-IT" i="1" smtClean="0">
                              <a:latin typeface="Cambria Math" panose="02040503050406030204" pitchFamily="18" charset="0"/>
                            </a:rPr>
                          </m:ctrlPr>
                        </m:naryPr>
                        <m:sub>
                          <m:r>
                            <m:rPr>
                              <m:brk m:alnAt="23"/>
                            </m:rPr>
                            <a:rPr lang="it-IT" b="0" i="1" smtClean="0">
                              <a:latin typeface="Cambria Math" panose="02040503050406030204" pitchFamily="18" charset="0"/>
                            </a:rPr>
                            <m:t>𝑡</m:t>
                          </m:r>
                          <m:r>
                            <a:rPr lang="it-IT" b="0" i="1" smtClean="0">
                              <a:latin typeface="Cambria Math" panose="02040503050406030204" pitchFamily="18" charset="0"/>
                            </a:rPr>
                            <m:t>=1</m:t>
                          </m:r>
                        </m:sub>
                        <m:sup>
                          <m:r>
                            <a:rPr lang="it-IT" b="0" i="1" smtClean="0">
                              <a:latin typeface="Cambria Math" panose="02040503050406030204" pitchFamily="18" charset="0"/>
                            </a:rPr>
                            <m:t>𝑇</m:t>
                          </m:r>
                        </m:sup>
                        <m:e>
                          <m:nary>
                            <m:naryPr>
                              <m:chr m:val="∑"/>
                              <m:supHide m:val="on"/>
                              <m:ctrlPr>
                                <a:rPr lang="it-IT" i="1" smtClean="0">
                                  <a:latin typeface="Cambria Math" panose="02040503050406030204" pitchFamily="18" charset="0"/>
                                </a:rPr>
                              </m:ctrlPr>
                            </m:naryPr>
                            <m:sub>
                              <m:r>
                                <m:rPr>
                                  <m:brk m:alnAt="7"/>
                                </m:rPr>
                                <a:rPr lang="it-IT" b="0" i="1" smtClean="0">
                                  <a:latin typeface="Cambria Math" panose="02040503050406030204" pitchFamily="18" charset="0"/>
                                </a:rPr>
                                <m:t>−</m:t>
                              </m:r>
                              <m:r>
                                <a:rPr lang="it-IT" b="0" i="1" smtClean="0">
                                  <a:latin typeface="Cambria Math" panose="02040503050406030204" pitchFamily="18" charset="0"/>
                                </a:rPr>
                                <m:t>𝑐</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𝑗</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𝑐</m:t>
                              </m:r>
                              <m:r>
                                <a:rPr lang="it-IT" b="0" i="1" smtClean="0">
                                  <a:latin typeface="Cambria Math" panose="02040503050406030204" pitchFamily="18" charset="0"/>
                                  <a:ea typeface="Cambria Math" panose="02040503050406030204" pitchFamily="18" charset="0"/>
                                </a:rPr>
                                <m:t>, </m:t>
                              </m:r>
                              <m:r>
                                <a:rPr lang="it-IT" b="0" i="1" smtClean="0">
                                  <a:latin typeface="Cambria Math" panose="02040503050406030204" pitchFamily="18" charset="0"/>
                                  <a:ea typeface="Cambria Math" panose="02040503050406030204" pitchFamily="18" charset="0"/>
                                </a:rPr>
                                <m:t>𝑗</m:t>
                              </m:r>
                              <m:r>
                                <a:rPr lang="it-IT" b="0" i="1" smtClean="0">
                                  <a:latin typeface="Cambria Math" panose="02040503050406030204" pitchFamily="18" charset="0"/>
                                  <a:ea typeface="Cambria Math" panose="02040503050406030204" pitchFamily="18" charset="0"/>
                                </a:rPr>
                                <m:t>≠0</m:t>
                              </m:r>
                            </m:sub>
                            <m:sup/>
                            <m:e>
                              <m:func>
                                <m:funcPr>
                                  <m:ctrlPr>
                                    <a:rPr lang="it-IT" b="0" i="1" smtClean="0">
                                      <a:latin typeface="Cambria Math" panose="02040503050406030204" pitchFamily="18" charset="0"/>
                                    </a:rPr>
                                  </m:ctrlPr>
                                </m:funcPr>
                                <m:fName>
                                  <m:r>
                                    <m:rPr>
                                      <m:sty m:val="p"/>
                                    </m:rPr>
                                    <a:rPr lang="it-IT" b="0" i="0" smtClean="0">
                                      <a:latin typeface="Cambria Math" panose="02040503050406030204" pitchFamily="18" charset="0"/>
                                    </a:rPr>
                                    <m:t>log</m:t>
                                  </m:r>
                                </m:fName>
                                <m:e>
                                  <m:r>
                                    <a:rPr lang="it-IT" b="0" i="1" smtClean="0">
                                      <a:latin typeface="Cambria Math" panose="02040503050406030204" pitchFamily="18" charset="0"/>
                                    </a:rPr>
                                    <m:t>𝑝</m:t>
                                  </m:r>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𝑡</m:t>
                                      </m:r>
                                      <m:r>
                                        <a:rPr lang="it-IT" b="0" i="1" smtClean="0">
                                          <a:latin typeface="Cambria Math" panose="02040503050406030204" pitchFamily="18" charset="0"/>
                                        </a:rPr>
                                        <m:t>+</m:t>
                                      </m:r>
                                      <m:r>
                                        <a:rPr lang="it-IT" b="0" i="1" smtClean="0">
                                          <a:latin typeface="Cambria Math" panose="02040503050406030204" pitchFamily="18" charset="0"/>
                                        </a:rPr>
                                        <m:t>𝑗</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𝑡</m:t>
                                      </m:r>
                                    </m:sub>
                                  </m:sSub>
                                  <m:r>
                                    <a:rPr lang="it-IT" b="0" i="1" smtClean="0">
                                      <a:latin typeface="Cambria Math" panose="02040503050406030204" pitchFamily="18" charset="0"/>
                                    </a:rPr>
                                    <m:t>)</m:t>
                                  </m:r>
                                </m:e>
                              </m:func>
                            </m:e>
                          </m:nary>
                        </m:e>
                      </m:nary>
                    </m:oMath>
                  </m:oMathPara>
                </a14:m>
                <a:endParaRPr lang="it-IT" dirty="0"/>
              </a:p>
            </p:txBody>
          </p:sp>
        </mc:Choice>
        <mc:Fallback xmlns="">
          <p:sp>
            <p:nvSpPr>
              <p:cNvPr id="4" name="CasellaDiTesto 3"/>
              <p:cNvSpPr txBox="1">
                <a:spLocks noRot="1" noChangeAspect="1" noMove="1" noResize="1" noEditPoints="1" noAdjustHandles="1" noChangeArrowheads="1" noChangeShapeType="1" noTextEdit="1"/>
              </p:cNvSpPr>
              <p:nvPr/>
            </p:nvSpPr>
            <p:spPr>
              <a:xfrm>
                <a:off x="417240" y="2560832"/>
                <a:ext cx="8288640" cy="808042"/>
              </a:xfrm>
              <a:prstGeom prst="rect">
                <a:avLst/>
              </a:prstGeom>
              <a:blipFill>
                <a:blip r:embed="rId3"/>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0" name="CustomShape 3"/>
              <p:cNvSpPr/>
              <p:nvPr/>
            </p:nvSpPr>
            <p:spPr>
              <a:xfrm>
                <a:off x="569640" y="3718915"/>
                <a:ext cx="8288640" cy="265017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uFill>
                      <a:solidFill>
                        <a:srgbClr val="FFFFFF"/>
                      </a:solidFill>
                    </a:uFill>
                  </a:rPr>
                  <a:t>Dove:</a:t>
                </a:r>
              </a:p>
              <a:p>
                <a:pPr marL="285750" indent="-285750">
                  <a:lnSpc>
                    <a:spcPct val="100000"/>
                  </a:lnSpc>
                  <a:buFont typeface="Arial" panose="020B0604020202020204" pitchFamily="34" charset="0"/>
                  <a:buChar char="•"/>
                </a:pPr>
                <a14:m>
                  <m:oMath xmlns:m="http://schemas.openxmlformats.org/officeDocument/2006/math">
                    <m:r>
                      <a:rPr lang="it-IT" b="0" i="1" spc="-1" smtClean="0">
                        <a:uFill>
                          <a:solidFill>
                            <a:srgbClr val="FFFFFF"/>
                          </a:solidFill>
                        </a:uFill>
                        <a:latin typeface="Cambria Math" panose="02040503050406030204" pitchFamily="18" charset="0"/>
                      </a:rPr>
                      <m:t>𝑐</m:t>
                    </m:r>
                  </m:oMath>
                </a14:m>
                <a:r>
                  <a:rPr lang="en-US" i="1" spc="-1" dirty="0">
                    <a:uFill>
                      <a:solidFill>
                        <a:srgbClr val="FFFFFF"/>
                      </a:solidFill>
                    </a:uFill>
                  </a:rPr>
                  <a:t> </a:t>
                </a:r>
                <a:r>
                  <a:rPr lang="en-US" spc="-1" dirty="0">
                    <a:uFill>
                      <a:solidFill>
                        <a:srgbClr val="FFFFFF"/>
                      </a:solidFill>
                    </a:uFill>
                  </a:rPr>
                  <a:t>è la </a:t>
                </a:r>
                <a:r>
                  <a:rPr lang="en-US" spc="-1" dirty="0" err="1">
                    <a:uFill>
                      <a:solidFill>
                        <a:srgbClr val="FFFFFF"/>
                      </a:solidFill>
                    </a:uFill>
                  </a:rPr>
                  <a:t>dimensione</a:t>
                </a:r>
                <a:r>
                  <a:rPr lang="en-US" spc="-1" dirty="0">
                    <a:uFill>
                      <a:solidFill>
                        <a:srgbClr val="FFFFFF"/>
                      </a:solidFill>
                    </a:uFill>
                  </a:rPr>
                  <a:t> </a:t>
                </a:r>
                <a:r>
                  <a:rPr lang="en-US" spc="-1" dirty="0" err="1">
                    <a:uFill>
                      <a:solidFill>
                        <a:srgbClr val="FFFFFF"/>
                      </a:solidFill>
                    </a:uFill>
                  </a:rPr>
                  <a:t>della</a:t>
                </a:r>
                <a:r>
                  <a:rPr lang="en-US" spc="-1" dirty="0">
                    <a:uFill>
                      <a:solidFill>
                        <a:srgbClr val="FFFFFF"/>
                      </a:solidFill>
                    </a:uFill>
                  </a:rPr>
                  <a:t> </a:t>
                </a:r>
                <a:r>
                  <a:rPr lang="en-US" spc="-1" dirty="0" err="1">
                    <a:uFill>
                      <a:solidFill>
                        <a:srgbClr val="FFFFFF"/>
                      </a:solidFill>
                    </a:uFill>
                  </a:rPr>
                  <a:t>finestra</a:t>
                </a:r>
                <a:r>
                  <a:rPr lang="en-US" spc="-1" dirty="0">
                    <a:uFill>
                      <a:solidFill>
                        <a:srgbClr val="FFFFFF"/>
                      </a:solidFill>
                    </a:uFill>
                  </a:rPr>
                  <a:t> di </a:t>
                </a:r>
                <a:r>
                  <a:rPr lang="en-US" spc="-1" dirty="0" err="1">
                    <a:uFill>
                      <a:solidFill>
                        <a:srgbClr val="FFFFFF"/>
                      </a:solidFill>
                    </a:uFill>
                  </a:rPr>
                  <a:t>contesto</a:t>
                </a:r>
                <a:endParaRPr lang="en-US" spc="-1" dirty="0">
                  <a:uFill>
                    <a:solidFill>
                      <a:srgbClr val="FFFFFF"/>
                    </a:solidFill>
                  </a:uFill>
                </a:endParaRPr>
              </a:p>
              <a:p>
                <a:pPr marL="285750" indent="-285750">
                  <a:lnSpc>
                    <a:spcPct val="100000"/>
                  </a:lnSpc>
                  <a:buFont typeface="Arial" panose="020B0604020202020204" pitchFamily="34" charset="0"/>
                  <a:buChar char="•"/>
                </a:pPr>
                <a14:m>
                  <m:oMath xmlns:m="http://schemas.openxmlformats.org/officeDocument/2006/math">
                    <m:sSub>
                      <m:sSubPr>
                        <m:ctrlPr>
                          <a:rPr lang="en-US" i="1" spc="-1" smtClean="0">
                            <a:uFill>
                              <a:solidFill>
                                <a:srgbClr val="FFFFFF"/>
                              </a:solidFill>
                            </a:uFill>
                            <a:latin typeface="Cambria Math" panose="02040503050406030204" pitchFamily="18" charset="0"/>
                          </a:rPr>
                        </m:ctrlPr>
                      </m:sSubPr>
                      <m:e>
                        <m:r>
                          <a:rPr lang="it-IT" b="0" i="1" spc="-1" smtClean="0">
                            <a:uFill>
                              <a:solidFill>
                                <a:srgbClr val="FFFFFF"/>
                              </a:solidFill>
                            </a:uFill>
                            <a:latin typeface="Cambria Math" panose="02040503050406030204" pitchFamily="18" charset="0"/>
                          </a:rPr>
                          <m:t>𝑤</m:t>
                        </m:r>
                      </m:e>
                      <m:sub>
                        <m:r>
                          <a:rPr lang="it-IT" b="0" i="1" spc="-1" smtClean="0">
                            <a:uFill>
                              <a:solidFill>
                                <a:srgbClr val="FFFFFF"/>
                              </a:solidFill>
                            </a:uFill>
                            <a:latin typeface="Cambria Math" panose="02040503050406030204" pitchFamily="18" charset="0"/>
                          </a:rPr>
                          <m:t>𝑡</m:t>
                        </m:r>
                      </m:sub>
                    </m:sSub>
                  </m:oMath>
                </a14:m>
                <a:r>
                  <a:rPr lang="en-US" spc="-1" dirty="0">
                    <a:uFill>
                      <a:solidFill>
                        <a:srgbClr val="FFFFFF"/>
                      </a:solidFill>
                    </a:uFill>
                  </a:rPr>
                  <a:t> è la </a:t>
                </a:r>
                <a:r>
                  <a:rPr lang="en-US" spc="-1" dirty="0" err="1">
                    <a:uFill>
                      <a:solidFill>
                        <a:srgbClr val="FFFFFF"/>
                      </a:solidFill>
                    </a:uFill>
                  </a:rPr>
                  <a:t>parola</a:t>
                </a:r>
                <a:r>
                  <a:rPr lang="en-US" spc="-1" dirty="0">
                    <a:uFill>
                      <a:solidFill>
                        <a:srgbClr val="FFFFFF"/>
                      </a:solidFill>
                    </a:uFill>
                  </a:rPr>
                  <a:t> in input</a:t>
                </a:r>
              </a:p>
              <a:p>
                <a:pPr marL="285750" indent="-285750">
                  <a:lnSpc>
                    <a:spcPct val="100000"/>
                  </a:lnSpc>
                  <a:buFont typeface="Arial" panose="020B0604020202020204" pitchFamily="34" charset="0"/>
                  <a:buChar char="•"/>
                </a:pPr>
                <a14:m>
                  <m:oMath xmlns:m="http://schemas.openxmlformats.org/officeDocument/2006/math">
                    <m:sSub>
                      <m:sSubPr>
                        <m:ctrlPr>
                          <a:rPr lang="en-US" i="1" spc="-1" smtClean="0">
                            <a:uFill>
                              <a:solidFill>
                                <a:srgbClr val="FFFFFF"/>
                              </a:solidFill>
                            </a:uFill>
                            <a:latin typeface="Cambria Math" panose="02040503050406030204" pitchFamily="18" charset="0"/>
                          </a:rPr>
                        </m:ctrlPr>
                      </m:sSubPr>
                      <m:e>
                        <m:r>
                          <a:rPr lang="it-IT" b="0" i="1" spc="-1" smtClean="0">
                            <a:uFill>
                              <a:solidFill>
                                <a:srgbClr val="FFFFFF"/>
                              </a:solidFill>
                            </a:uFill>
                            <a:latin typeface="Cambria Math" panose="02040503050406030204" pitchFamily="18" charset="0"/>
                          </a:rPr>
                          <m:t>𝑤</m:t>
                        </m:r>
                      </m:e>
                      <m:sub>
                        <m:r>
                          <a:rPr lang="it-IT" b="0" i="1" spc="-1" smtClean="0">
                            <a:uFill>
                              <a:solidFill>
                                <a:srgbClr val="FFFFFF"/>
                              </a:solidFill>
                            </a:uFill>
                            <a:latin typeface="Cambria Math" panose="02040503050406030204" pitchFamily="18" charset="0"/>
                          </a:rPr>
                          <m:t>𝑡</m:t>
                        </m:r>
                        <m:r>
                          <a:rPr lang="it-IT" b="0" i="1" spc="-1" smtClean="0">
                            <a:uFill>
                              <a:solidFill>
                                <a:srgbClr val="FFFFFF"/>
                              </a:solidFill>
                            </a:uFill>
                            <a:latin typeface="Cambria Math" panose="02040503050406030204" pitchFamily="18" charset="0"/>
                          </a:rPr>
                          <m:t>+</m:t>
                        </m:r>
                        <m:r>
                          <a:rPr lang="it-IT" b="0" i="1" spc="-1" smtClean="0">
                            <a:uFill>
                              <a:solidFill>
                                <a:srgbClr val="FFFFFF"/>
                              </a:solidFill>
                            </a:uFill>
                            <a:latin typeface="Cambria Math" panose="02040503050406030204" pitchFamily="18" charset="0"/>
                          </a:rPr>
                          <m:t>𝑗</m:t>
                        </m:r>
                      </m:sub>
                    </m:sSub>
                  </m:oMath>
                </a14:m>
                <a:r>
                  <a:rPr lang="en-US" i="1" spc="-1" dirty="0">
                    <a:uFill>
                      <a:solidFill>
                        <a:srgbClr val="FFFFFF"/>
                      </a:solidFill>
                    </a:uFill>
                  </a:rPr>
                  <a:t> </a:t>
                </a:r>
                <a:r>
                  <a:rPr lang="en-US" spc="-1" dirty="0">
                    <a:uFill>
                      <a:solidFill>
                        <a:srgbClr val="FFFFFF"/>
                      </a:solidFill>
                    </a:uFill>
                  </a:rPr>
                  <a:t>è la </a:t>
                </a:r>
                <a:r>
                  <a:rPr lang="en-US" spc="-1" dirty="0" err="1">
                    <a:uFill>
                      <a:solidFill>
                        <a:srgbClr val="FFFFFF"/>
                      </a:solidFill>
                    </a:uFill>
                  </a:rPr>
                  <a:t>parola</a:t>
                </a:r>
                <a:r>
                  <a:rPr lang="en-US" spc="-1" dirty="0">
                    <a:uFill>
                      <a:solidFill>
                        <a:srgbClr val="FFFFFF"/>
                      </a:solidFill>
                    </a:uFill>
                  </a:rPr>
                  <a:t> in </a:t>
                </a:r>
                <a:r>
                  <a:rPr lang="en-US" spc="-1" dirty="0" err="1">
                    <a:uFill>
                      <a:solidFill>
                        <a:srgbClr val="FFFFFF"/>
                      </a:solidFill>
                    </a:uFill>
                  </a:rPr>
                  <a:t>analisi</a:t>
                </a:r>
                <a:r>
                  <a:rPr lang="en-US" spc="-1" dirty="0">
                    <a:uFill>
                      <a:solidFill>
                        <a:srgbClr val="FFFFFF"/>
                      </a:solidFill>
                    </a:uFill>
                  </a:rPr>
                  <a:t> del </a:t>
                </a:r>
                <a:r>
                  <a:rPr lang="en-US" spc="-1" dirty="0" err="1">
                    <a:uFill>
                      <a:solidFill>
                        <a:srgbClr val="FFFFFF"/>
                      </a:solidFill>
                    </a:uFill>
                  </a:rPr>
                  <a:t>contesto</a:t>
                </a: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i="1" spc="-1" dirty="0">
                  <a:uFill>
                    <a:solidFill>
                      <a:srgbClr val="FFFFFF"/>
                    </a:solidFill>
                  </a:uFill>
                </a:endParaRPr>
              </a:p>
              <a:p>
                <a:pPr>
                  <a:lnSpc>
                    <a:spcPct val="100000"/>
                  </a:lnSpc>
                </a:pPr>
                <a:r>
                  <a:rPr lang="it-IT" spc="-1" dirty="0">
                    <a:uFill>
                      <a:solidFill>
                        <a:srgbClr val="FFFFFF"/>
                      </a:solidFill>
                    </a:uFill>
                  </a:rPr>
                  <a:t>Esempio: </a:t>
                </a:r>
              </a:p>
              <a:p>
                <a:pPr>
                  <a:lnSpc>
                    <a:spcPct val="100000"/>
                  </a:lnSpc>
                </a:pPr>
                <a:r>
                  <a:rPr lang="it-IT" spc="-1" dirty="0">
                    <a:uFill>
                      <a:solidFill>
                        <a:srgbClr val="FFFFFF"/>
                      </a:solidFill>
                    </a:uFill>
                  </a:rPr>
                  <a:t>The </a:t>
                </a:r>
                <a:r>
                  <a:rPr lang="it-IT" spc="-1" dirty="0" err="1">
                    <a:uFill>
                      <a:solidFill>
                        <a:srgbClr val="FFFFFF"/>
                      </a:solidFill>
                    </a:uFill>
                  </a:rPr>
                  <a:t>quick</a:t>
                </a:r>
                <a:r>
                  <a:rPr lang="it-IT" spc="-1" dirty="0">
                    <a:uFill>
                      <a:solidFill>
                        <a:srgbClr val="FFFFFF"/>
                      </a:solidFill>
                    </a:uFill>
                  </a:rPr>
                  <a:t> </a:t>
                </a:r>
                <a:r>
                  <a:rPr lang="it-IT" spc="-1" dirty="0" err="1">
                    <a:uFill>
                      <a:solidFill>
                        <a:srgbClr val="FFFFFF"/>
                      </a:solidFill>
                    </a:uFill>
                  </a:rPr>
                  <a:t>brown</a:t>
                </a:r>
                <a:r>
                  <a:rPr lang="it-IT" spc="-1" dirty="0">
                    <a:uFill>
                      <a:solidFill>
                        <a:srgbClr val="FFFFFF"/>
                      </a:solidFill>
                    </a:uFill>
                  </a:rPr>
                  <a:t> fox </a:t>
                </a:r>
                <a:r>
                  <a:rPr lang="it-IT" spc="-1" dirty="0" err="1">
                    <a:uFill>
                      <a:solidFill>
                        <a:srgbClr val="FFFFFF"/>
                      </a:solidFill>
                    </a:uFill>
                  </a:rPr>
                  <a:t>jumped</a:t>
                </a:r>
                <a:r>
                  <a:rPr lang="it-IT" spc="-1" dirty="0">
                    <a:uFill>
                      <a:solidFill>
                        <a:srgbClr val="FFFFFF"/>
                      </a:solidFill>
                    </a:uFill>
                  </a:rPr>
                  <a:t> over the </a:t>
                </a:r>
                <a:r>
                  <a:rPr lang="it-IT" spc="-1" dirty="0" err="1">
                    <a:uFill>
                      <a:solidFill>
                        <a:srgbClr val="FFFFFF"/>
                      </a:solidFill>
                    </a:uFill>
                  </a:rPr>
                  <a:t>lazy</a:t>
                </a:r>
                <a:r>
                  <a:rPr lang="it-IT" spc="-1" dirty="0">
                    <a:uFill>
                      <a:solidFill>
                        <a:srgbClr val="FFFFFF"/>
                      </a:solidFill>
                    </a:uFill>
                  </a:rPr>
                  <a:t> dog.</a:t>
                </a:r>
                <a:endParaRPr lang="en-US" dirty="0"/>
              </a:p>
              <a:p>
                <a:r>
                  <a:rPr lang="en-US" dirty="0"/>
                  <a:t>([quick], the), ([the, brown], quick), ([quick, fox], brown), [...] </a:t>
                </a:r>
                <a14:m>
                  <m:oMath xmlns:m="http://schemas.openxmlformats.org/officeDocument/2006/math">
                    <m:r>
                      <a:rPr lang="it-IT" b="0" i="1" smtClean="0">
                        <a:latin typeface="Cambria Math" panose="02040503050406030204" pitchFamily="18" charset="0"/>
                      </a:rPr>
                      <m:t>→</m:t>
                    </m:r>
                  </m:oMath>
                </a14:m>
                <a:r>
                  <a:rPr lang="en-US" dirty="0"/>
                  <a:t> </a:t>
                </a:r>
              </a:p>
              <a:p>
                <a:r>
                  <a:rPr lang="en-US" dirty="0"/>
                  <a:t>(the, quick), (quick, the), (quick, brown), (brown, quick), [...]</a:t>
                </a:r>
                <a:endParaRPr lang="en-US" spc="-1" dirty="0">
                  <a:uFill>
                    <a:solidFill>
                      <a:srgbClr val="FFFFFF"/>
                    </a:solidFill>
                  </a:uFill>
                </a:endParaRPr>
              </a:p>
            </p:txBody>
          </p:sp>
        </mc:Choice>
        <mc:Fallback xmlns="">
          <p:sp>
            <p:nvSpPr>
              <p:cNvPr id="10" name="CustomShape 3"/>
              <p:cNvSpPr>
                <a:spLocks noRot="1" noChangeAspect="1" noMove="1" noResize="1" noEditPoints="1" noAdjustHandles="1" noChangeArrowheads="1" noChangeShapeType="1" noTextEdit="1"/>
              </p:cNvSpPr>
              <p:nvPr/>
            </p:nvSpPr>
            <p:spPr>
              <a:xfrm>
                <a:off x="569640" y="3718915"/>
                <a:ext cx="8288640" cy="2650172"/>
              </a:xfrm>
              <a:prstGeom prst="rect">
                <a:avLst/>
              </a:prstGeom>
              <a:blipFill>
                <a:blip r:embed="rId4"/>
                <a:stretch>
                  <a:fillRect l="-588" t="-1379" b="-1149"/>
                </a:stretch>
              </a:blipFill>
              <a:ln>
                <a:noFill/>
              </a:ln>
            </p:spPr>
            <p:txBody>
              <a:bodyPr/>
              <a:lstStyle/>
              <a:p>
                <a:r>
                  <a:rPr lang="it-IT">
                    <a:noFill/>
                  </a:rPr>
                  <a:t> </a:t>
                </a:r>
              </a:p>
            </p:txBody>
          </p:sp>
        </mc:Fallback>
      </mc:AlternateContent>
    </p:spTree>
    <p:extLst>
      <p:ext uri="{BB962C8B-B14F-4D97-AF65-F5344CB8AC3E}">
        <p14:creationId xmlns:p14="http://schemas.microsoft.com/office/powerpoint/2010/main" val="353923442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Word2Vec Skip-Gram </a:t>
            </a:r>
            <a:r>
              <a:rPr lang="en-US" sz="4400" b="0" strike="noStrike" spc="-1" dirty="0" err="1">
                <a:solidFill>
                  <a:srgbClr val="17375E"/>
                </a:solidFill>
                <a:uFill>
                  <a:solidFill>
                    <a:srgbClr val="FFFFFF"/>
                  </a:solidFill>
                </a:uFill>
                <a:latin typeface="Calibri"/>
                <a:ea typeface="DejaVu Sans"/>
              </a:rPr>
              <a:t>modificato</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16</a:t>
            </a:fld>
            <a:endParaRPr lang="en-US" sz="1800" b="0" strike="noStrike" spc="-1" dirty="0">
              <a:solidFill>
                <a:srgbClr val="000000"/>
              </a:solidFill>
              <a:uFill>
                <a:solidFill>
                  <a:srgbClr val="FFFFFF"/>
                </a:solidFill>
              </a:uFill>
              <a:latin typeface="Arial"/>
            </a:endParaRPr>
          </a:p>
        </p:txBody>
      </p:sp>
      <mc:AlternateContent xmlns:mc="http://schemas.openxmlformats.org/markup-compatibility/2006" xmlns:a14="http://schemas.microsoft.com/office/drawing/2010/main">
        <mc:Choice Requires="a14">
          <p:sp>
            <p:nvSpPr>
              <p:cNvPr id="205" name="CustomShape 3"/>
              <p:cNvSpPr/>
              <p:nvPr/>
            </p:nvSpPr>
            <p:spPr>
              <a:xfrm>
                <a:off x="417240" y="1554480"/>
                <a:ext cx="8288640" cy="440099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uFill>
                      <a:solidFill>
                        <a:srgbClr val="FFFFFF"/>
                      </a:solidFill>
                    </a:uFill>
                  </a:rPr>
                  <a:t>Per </a:t>
                </a:r>
                <a:r>
                  <a:rPr lang="en-US" spc="-1" dirty="0" err="1">
                    <a:uFill>
                      <a:solidFill>
                        <a:srgbClr val="FFFFFF"/>
                      </a:solidFill>
                    </a:uFill>
                  </a:rPr>
                  <a:t>raggiungere</a:t>
                </a:r>
                <a:r>
                  <a:rPr lang="en-US" spc="-1" dirty="0">
                    <a:uFill>
                      <a:solidFill>
                        <a:srgbClr val="FFFFFF"/>
                      </a:solidFill>
                    </a:uFill>
                  </a:rPr>
                  <a:t> </a:t>
                </a:r>
                <a:r>
                  <a:rPr lang="en-US" spc="-1" dirty="0" err="1">
                    <a:uFill>
                      <a:solidFill>
                        <a:srgbClr val="FFFFFF"/>
                      </a:solidFill>
                    </a:uFill>
                  </a:rPr>
                  <a:t>uno</a:t>
                </a:r>
                <a:r>
                  <a:rPr lang="en-US" spc="-1" dirty="0">
                    <a:uFill>
                      <a:solidFill>
                        <a:srgbClr val="FFFFFF"/>
                      </a:solidFill>
                    </a:uFill>
                  </a:rPr>
                  <a:t> </a:t>
                </a:r>
                <a:r>
                  <a:rPr lang="en-US" spc="-1" dirty="0" err="1">
                    <a:uFill>
                      <a:solidFill>
                        <a:srgbClr val="FFFFFF"/>
                      </a:solidFill>
                    </a:uFill>
                  </a:rPr>
                  <a:t>degli</a:t>
                </a:r>
                <a:r>
                  <a:rPr lang="en-US" spc="-1" dirty="0">
                    <a:uFill>
                      <a:solidFill>
                        <a:srgbClr val="FFFFFF"/>
                      </a:solidFill>
                    </a:uFill>
                  </a:rPr>
                  <a:t> </a:t>
                </a:r>
                <a:r>
                  <a:rPr lang="en-US" spc="-1" dirty="0" err="1">
                    <a:uFill>
                      <a:solidFill>
                        <a:srgbClr val="FFFFFF"/>
                      </a:solidFill>
                    </a:uFill>
                  </a:rPr>
                  <a:t>obiettivi</a:t>
                </a:r>
                <a:r>
                  <a:rPr lang="en-US" spc="-1" dirty="0">
                    <a:uFill>
                      <a:solidFill>
                        <a:srgbClr val="FFFFFF"/>
                      </a:solidFill>
                    </a:uFill>
                  </a:rPr>
                  <a:t> di </a:t>
                </a:r>
                <a:r>
                  <a:rPr lang="en-US" spc="-1" dirty="0" err="1">
                    <a:uFill>
                      <a:solidFill>
                        <a:srgbClr val="FFFFFF"/>
                      </a:solidFill>
                    </a:uFill>
                  </a:rPr>
                  <a:t>questa</a:t>
                </a:r>
                <a:r>
                  <a:rPr lang="en-US" spc="-1" dirty="0">
                    <a:uFill>
                      <a:solidFill>
                        <a:srgbClr val="FFFFFF"/>
                      </a:solidFill>
                    </a:uFill>
                  </a:rPr>
                  <a:t> </a:t>
                </a:r>
                <a:r>
                  <a:rPr lang="en-US" spc="-1" dirty="0" err="1">
                    <a:uFill>
                      <a:solidFill>
                        <a:srgbClr val="FFFFFF"/>
                      </a:solidFill>
                    </a:uFill>
                  </a:rPr>
                  <a:t>sperimentazione</a:t>
                </a:r>
                <a:r>
                  <a:rPr lang="en-US" spc="-1" dirty="0">
                    <a:uFill>
                      <a:solidFill>
                        <a:srgbClr val="FFFFFF"/>
                      </a:solidFill>
                    </a:uFill>
                  </a:rPr>
                  <a:t>, </a:t>
                </a:r>
                <a:r>
                  <a:rPr lang="en-US" spc="-1" dirty="0" err="1">
                    <a:uFill>
                      <a:solidFill>
                        <a:srgbClr val="FFFFFF"/>
                      </a:solidFill>
                    </a:uFill>
                  </a:rPr>
                  <a:t>si</a:t>
                </a:r>
                <a:r>
                  <a:rPr lang="en-US" spc="-1" dirty="0">
                    <a:uFill>
                      <a:solidFill>
                        <a:srgbClr val="FFFFFF"/>
                      </a:solidFill>
                    </a:uFill>
                  </a:rPr>
                  <a:t> è </a:t>
                </a:r>
                <a:r>
                  <a:rPr lang="en-US" spc="-1" dirty="0" err="1">
                    <a:uFill>
                      <a:solidFill>
                        <a:srgbClr val="FFFFFF"/>
                      </a:solidFill>
                    </a:uFill>
                  </a:rPr>
                  <a:t>deciso</a:t>
                </a:r>
                <a:r>
                  <a:rPr lang="en-US" spc="-1" dirty="0">
                    <a:uFill>
                      <a:solidFill>
                        <a:srgbClr val="FFFFFF"/>
                      </a:solidFill>
                    </a:uFill>
                  </a:rPr>
                  <a:t> di </a:t>
                </a:r>
                <a:r>
                  <a:rPr lang="en-US" spc="-1" dirty="0" err="1">
                    <a:uFill>
                      <a:solidFill>
                        <a:srgbClr val="FFFFFF"/>
                      </a:solidFill>
                    </a:uFill>
                  </a:rPr>
                  <a:t>modificare</a:t>
                </a:r>
                <a:r>
                  <a:rPr lang="en-US" spc="-1" dirty="0">
                    <a:uFill>
                      <a:solidFill>
                        <a:srgbClr val="FFFFFF"/>
                      </a:solidFill>
                    </a:uFill>
                  </a:rPr>
                  <a:t> Skip-gram, in </a:t>
                </a:r>
                <a:r>
                  <a:rPr lang="en-US" spc="-1" dirty="0" err="1">
                    <a:uFill>
                      <a:solidFill>
                        <a:srgbClr val="FFFFFF"/>
                      </a:solidFill>
                    </a:uFill>
                  </a:rPr>
                  <a:t>maniera</a:t>
                </a:r>
                <a:r>
                  <a:rPr lang="en-US" spc="-1" dirty="0">
                    <a:uFill>
                      <a:solidFill>
                        <a:srgbClr val="FFFFFF"/>
                      </a:solidFill>
                    </a:uFill>
                  </a:rPr>
                  <a:t> tale da </a:t>
                </a:r>
                <a:r>
                  <a:rPr lang="en-US" spc="-1" dirty="0" err="1">
                    <a:uFill>
                      <a:solidFill>
                        <a:srgbClr val="FFFFFF"/>
                      </a:solidFill>
                    </a:uFill>
                  </a:rPr>
                  <a:t>considerare</a:t>
                </a:r>
                <a:r>
                  <a:rPr lang="en-US" spc="-1" dirty="0">
                    <a:uFill>
                      <a:solidFill>
                        <a:srgbClr val="FFFFFF"/>
                      </a:solidFill>
                    </a:uFill>
                  </a:rPr>
                  <a:t> solo </a:t>
                </a:r>
                <a:r>
                  <a:rPr lang="en-US" spc="-1" dirty="0" err="1">
                    <a:uFill>
                      <a:solidFill>
                        <a:srgbClr val="FFFFFF"/>
                      </a:solidFill>
                    </a:uFill>
                  </a:rPr>
                  <a:t>il</a:t>
                </a:r>
                <a:r>
                  <a:rPr lang="en-US" spc="-1" dirty="0">
                    <a:uFill>
                      <a:solidFill>
                        <a:srgbClr val="FFFFFF"/>
                      </a:solidFill>
                    </a:uFill>
                  </a:rPr>
                  <a:t> </a:t>
                </a:r>
                <a:r>
                  <a:rPr lang="en-US" spc="-1" dirty="0" err="1">
                    <a:uFill>
                      <a:solidFill>
                        <a:srgbClr val="FFFFFF"/>
                      </a:solidFill>
                    </a:uFill>
                  </a:rPr>
                  <a:t>contesto</a:t>
                </a:r>
                <a:r>
                  <a:rPr lang="en-US" spc="-1" dirty="0">
                    <a:uFill>
                      <a:solidFill>
                        <a:srgbClr val="FFFFFF"/>
                      </a:solidFill>
                    </a:uFill>
                  </a:rPr>
                  <a:t> </a:t>
                </a:r>
                <a:r>
                  <a:rPr lang="en-US" spc="-1" dirty="0" err="1">
                    <a:uFill>
                      <a:solidFill>
                        <a:srgbClr val="FFFFFF"/>
                      </a:solidFill>
                    </a:uFill>
                  </a:rPr>
                  <a:t>sinistro</a:t>
                </a:r>
                <a:r>
                  <a:rPr lang="en-US" spc="-1" dirty="0">
                    <a:uFill>
                      <a:solidFill>
                        <a:srgbClr val="FFFFFF"/>
                      </a:solidFill>
                    </a:uFill>
                  </a:rPr>
                  <a:t>, data </a:t>
                </a:r>
                <a:r>
                  <a:rPr lang="en-US" spc="-1" dirty="0" err="1">
                    <a:uFill>
                      <a:solidFill>
                        <a:srgbClr val="FFFFFF"/>
                      </a:solidFill>
                    </a:uFill>
                  </a:rPr>
                  <a:t>una</a:t>
                </a:r>
                <a:r>
                  <a:rPr lang="en-US" spc="-1" dirty="0">
                    <a:uFill>
                      <a:solidFill>
                        <a:srgbClr val="FFFFFF"/>
                      </a:solidFill>
                    </a:uFill>
                  </a:rPr>
                  <a:t> </a:t>
                </a:r>
                <a:r>
                  <a:rPr lang="en-US" spc="-1" dirty="0" err="1">
                    <a:uFill>
                      <a:solidFill>
                        <a:srgbClr val="FFFFFF"/>
                      </a:solidFill>
                    </a:uFill>
                  </a:rPr>
                  <a:t>parola</a:t>
                </a:r>
                <a:r>
                  <a:rPr lang="en-US" spc="-1" dirty="0">
                    <a:uFill>
                      <a:solidFill>
                        <a:srgbClr val="FFFFFF"/>
                      </a:solidFill>
                    </a:uFill>
                  </a:rPr>
                  <a:t>.</a:t>
                </a:r>
              </a:p>
              <a:p>
                <a:pPr>
                  <a:lnSpc>
                    <a:spcPct val="100000"/>
                  </a:lnSpc>
                </a:pPr>
                <a:endParaRPr lang="en-US" spc="-1" dirty="0">
                  <a:uFill>
                    <a:solidFill>
                      <a:srgbClr val="FFFFFF"/>
                    </a:solidFill>
                  </a:uFill>
                </a:endParaRPr>
              </a:p>
              <a:p>
                <a:pPr>
                  <a:lnSpc>
                    <a:spcPct val="100000"/>
                  </a:lnSpc>
                </a:pPr>
                <a:r>
                  <a:rPr lang="en-US" spc="-1" dirty="0">
                    <a:uFill>
                      <a:solidFill>
                        <a:srgbClr val="FFFFFF"/>
                      </a:solidFill>
                    </a:uFill>
                  </a:rPr>
                  <a:t>Il </a:t>
                </a:r>
                <a:r>
                  <a:rPr lang="en-US" spc="-1" dirty="0" err="1">
                    <a:uFill>
                      <a:solidFill>
                        <a:srgbClr val="FFFFFF"/>
                      </a:solidFill>
                    </a:uFill>
                  </a:rPr>
                  <a:t>valore</a:t>
                </a:r>
                <a:r>
                  <a:rPr lang="en-US" spc="-1" dirty="0">
                    <a:uFill>
                      <a:solidFill>
                        <a:srgbClr val="FFFFFF"/>
                      </a:solidFill>
                    </a:uFill>
                  </a:rPr>
                  <a:t> </a:t>
                </a:r>
                <a:r>
                  <a:rPr lang="en-US" spc="-1" dirty="0">
                    <a:solidFill>
                      <a:srgbClr val="FF3333"/>
                    </a:solidFill>
                    <a:uFill>
                      <a:solidFill>
                        <a:srgbClr val="FFFFFF"/>
                      </a:solidFill>
                    </a:uFill>
                  </a:rPr>
                  <a:t>b</a:t>
                </a:r>
                <a:r>
                  <a:rPr lang="en-US" spc="-1" dirty="0">
                    <a:uFill>
                      <a:solidFill>
                        <a:srgbClr val="FFFFFF"/>
                      </a:solidFill>
                    </a:uFill>
                  </a:rPr>
                  <a:t>, </a:t>
                </a:r>
                <a:r>
                  <a:rPr lang="en-US" spc="-1" dirty="0" err="1">
                    <a:uFill>
                      <a:solidFill>
                        <a:srgbClr val="FFFFFF"/>
                      </a:solidFill>
                    </a:uFill>
                  </a:rPr>
                  <a:t>usato</a:t>
                </a:r>
                <a:r>
                  <a:rPr lang="en-US" spc="-1" dirty="0">
                    <a:uFill>
                      <a:solidFill>
                        <a:srgbClr val="FFFFFF"/>
                      </a:solidFill>
                    </a:uFill>
                  </a:rPr>
                  <a:t> per </a:t>
                </a:r>
                <a:r>
                  <a:rPr lang="en-US" spc="-1" dirty="0" err="1">
                    <a:uFill>
                      <a:solidFill>
                        <a:srgbClr val="FFFFFF"/>
                      </a:solidFill>
                    </a:uFill>
                  </a:rPr>
                  <a:t>aumentare</a:t>
                </a:r>
                <a:r>
                  <a:rPr lang="en-US" spc="-1" dirty="0">
                    <a:uFill>
                      <a:solidFill>
                        <a:srgbClr val="FFFFFF"/>
                      </a:solidFill>
                    </a:uFill>
                  </a:rPr>
                  <a:t> o </a:t>
                </a:r>
                <a:r>
                  <a:rPr lang="en-US" spc="-1" dirty="0" err="1">
                    <a:uFill>
                      <a:solidFill>
                        <a:srgbClr val="FFFFFF"/>
                      </a:solidFill>
                    </a:uFill>
                  </a:rPr>
                  <a:t>diminuire</a:t>
                </a:r>
                <a:r>
                  <a:rPr lang="en-US" spc="-1" dirty="0">
                    <a:uFill>
                      <a:solidFill>
                        <a:srgbClr val="FFFFFF"/>
                      </a:solidFill>
                    </a:uFill>
                  </a:rPr>
                  <a:t> la </a:t>
                </a:r>
                <a:r>
                  <a:rPr lang="en-US" spc="-1" dirty="0" err="1">
                    <a:uFill>
                      <a:solidFill>
                        <a:srgbClr val="FFFFFF"/>
                      </a:solidFill>
                    </a:uFill>
                  </a:rPr>
                  <a:t>finestra</a:t>
                </a:r>
                <a:r>
                  <a:rPr lang="en-US" spc="-1" dirty="0">
                    <a:uFill>
                      <a:solidFill>
                        <a:srgbClr val="FFFFFF"/>
                      </a:solidFill>
                    </a:uFill>
                  </a:rPr>
                  <a:t> di </a:t>
                </a:r>
                <a:r>
                  <a:rPr lang="en-US" spc="-1" dirty="0" err="1">
                    <a:uFill>
                      <a:solidFill>
                        <a:srgbClr val="FFFFFF"/>
                      </a:solidFill>
                    </a:uFill>
                  </a:rPr>
                  <a:t>contesto</a:t>
                </a:r>
                <a:r>
                  <a:rPr lang="en-US" spc="-1" dirty="0">
                    <a:uFill>
                      <a:solidFill>
                        <a:srgbClr val="FFFFFF"/>
                      </a:solidFill>
                    </a:uFill>
                  </a:rPr>
                  <a:t>, per dare </a:t>
                </a:r>
                <a:r>
                  <a:rPr lang="en-US" spc="-1" dirty="0" err="1">
                    <a:uFill>
                      <a:solidFill>
                        <a:srgbClr val="FFFFFF"/>
                      </a:solidFill>
                    </a:uFill>
                  </a:rPr>
                  <a:t>più</a:t>
                </a:r>
                <a:r>
                  <a:rPr lang="en-US" spc="-1" dirty="0">
                    <a:uFill>
                      <a:solidFill>
                        <a:srgbClr val="FFFFFF"/>
                      </a:solidFill>
                    </a:uFill>
                  </a:rPr>
                  <a:t> </a:t>
                </a:r>
                <a:r>
                  <a:rPr lang="en-US" spc="-1" dirty="0" err="1">
                    <a:uFill>
                      <a:solidFill>
                        <a:srgbClr val="FFFFFF"/>
                      </a:solidFill>
                    </a:uFill>
                  </a:rPr>
                  <a:t>importanza</a:t>
                </a:r>
                <a:r>
                  <a:rPr lang="en-US" spc="-1" dirty="0">
                    <a:uFill>
                      <a:solidFill>
                        <a:srgbClr val="FFFFFF"/>
                      </a:solidFill>
                    </a:uFill>
                  </a:rPr>
                  <a:t> </a:t>
                </a:r>
                <a:r>
                  <a:rPr lang="en-US" spc="-1" dirty="0" err="1">
                    <a:uFill>
                      <a:solidFill>
                        <a:srgbClr val="FFFFFF"/>
                      </a:solidFill>
                    </a:uFill>
                  </a:rPr>
                  <a:t>alle</a:t>
                </a:r>
                <a:r>
                  <a:rPr lang="en-US" spc="-1" dirty="0">
                    <a:uFill>
                      <a:solidFill>
                        <a:srgbClr val="FFFFFF"/>
                      </a:solidFill>
                    </a:uFill>
                  </a:rPr>
                  <a:t> parole </a:t>
                </a:r>
                <a:r>
                  <a:rPr lang="en-US" spc="-1" dirty="0" err="1">
                    <a:uFill>
                      <a:solidFill>
                        <a:srgbClr val="FFFFFF"/>
                      </a:solidFill>
                    </a:uFill>
                  </a:rPr>
                  <a:t>più</a:t>
                </a:r>
                <a:r>
                  <a:rPr lang="en-US" spc="-1" dirty="0">
                    <a:uFill>
                      <a:solidFill>
                        <a:srgbClr val="FFFFFF"/>
                      </a:solidFill>
                    </a:uFill>
                  </a:rPr>
                  <a:t> </a:t>
                </a:r>
                <a:r>
                  <a:rPr lang="en-US" spc="-1" dirty="0" err="1">
                    <a:uFill>
                      <a:solidFill>
                        <a:srgbClr val="FFFFFF"/>
                      </a:solidFill>
                    </a:uFill>
                  </a:rPr>
                  <a:t>vicine</a:t>
                </a:r>
                <a:r>
                  <a:rPr lang="en-US" spc="-1" dirty="0">
                    <a:uFill>
                      <a:solidFill>
                        <a:srgbClr val="FFFFFF"/>
                      </a:solidFill>
                    </a:uFill>
                  </a:rPr>
                  <a:t> a </a:t>
                </a:r>
                <a:r>
                  <a:rPr lang="en-US" spc="-1" dirty="0" err="1">
                    <a:uFill>
                      <a:solidFill>
                        <a:srgbClr val="FFFFFF"/>
                      </a:solidFill>
                    </a:uFill>
                  </a:rPr>
                  <a:t>quella</a:t>
                </a:r>
                <a:r>
                  <a:rPr lang="en-US" spc="-1" dirty="0">
                    <a:uFill>
                      <a:solidFill>
                        <a:srgbClr val="FFFFFF"/>
                      </a:solidFill>
                    </a:uFill>
                  </a:rPr>
                  <a:t> in </a:t>
                </a:r>
                <a:r>
                  <a:rPr lang="en-US" spc="-1" dirty="0" err="1">
                    <a:uFill>
                      <a:solidFill>
                        <a:srgbClr val="FFFFFF"/>
                      </a:solidFill>
                    </a:uFill>
                  </a:rPr>
                  <a:t>analisi</a:t>
                </a:r>
                <a:r>
                  <a:rPr lang="en-US" spc="-1" dirty="0">
                    <a:uFill>
                      <a:solidFill>
                        <a:srgbClr val="FFFFFF"/>
                      </a:solidFill>
                    </a:uFill>
                  </a:rPr>
                  <a:t>.</a:t>
                </a:r>
              </a:p>
              <a:p>
                <a:pPr>
                  <a:lnSpc>
                    <a:spcPct val="100000"/>
                  </a:lnSpc>
                </a:pPr>
                <a:endParaRPr lang="en-US" spc="-1" dirty="0">
                  <a:uFill>
                    <a:solidFill>
                      <a:srgbClr val="FFFFFF"/>
                    </a:solidFill>
                  </a:uFill>
                </a:endParaRPr>
              </a:p>
              <a:p>
                <a:pPr>
                  <a:lnSpc>
                    <a:spcPct val="100000"/>
                  </a:lnSpc>
                </a:pPr>
                <a:endParaRPr lang="en-US" spc="-1" dirty="0">
                  <a:uFill>
                    <a:solidFill>
                      <a:srgbClr val="FFFFFF"/>
                    </a:solidFill>
                  </a:uFill>
                </a:endParaRPr>
              </a:p>
              <a:p>
                <a:pPr>
                  <a:lnSpc>
                    <a:spcPct val="100000"/>
                  </a:lnSpc>
                </a:pPr>
                <a:endParaRPr lang="en-US" spc="-1" dirty="0">
                  <a:uFill>
                    <a:solidFill>
                      <a:srgbClr val="FFFFFF"/>
                    </a:solidFill>
                  </a:uFill>
                </a:endParaRPr>
              </a:p>
              <a:p>
                <a:pPr>
                  <a:lnSpc>
                    <a:spcPct val="100000"/>
                  </a:lnSpc>
                </a:pPr>
                <a:r>
                  <a:rPr lang="it-IT" spc="-1" dirty="0">
                    <a:uFill>
                      <a:solidFill>
                        <a:srgbClr val="FFFFFF"/>
                      </a:solidFill>
                    </a:uFill>
                  </a:rPr>
                  <a:t>Esempio: </a:t>
                </a:r>
              </a:p>
              <a:p>
                <a:pPr>
                  <a:lnSpc>
                    <a:spcPct val="100000"/>
                  </a:lnSpc>
                </a:pPr>
                <a:r>
                  <a:rPr lang="it-IT" spc="-1" dirty="0">
                    <a:uFill>
                      <a:solidFill>
                        <a:srgbClr val="FFFFFF"/>
                      </a:solidFill>
                    </a:uFill>
                  </a:rPr>
                  <a:t>The </a:t>
                </a:r>
                <a:r>
                  <a:rPr lang="it-IT" spc="-1" dirty="0" err="1">
                    <a:uFill>
                      <a:solidFill>
                        <a:srgbClr val="FFFFFF"/>
                      </a:solidFill>
                    </a:uFill>
                  </a:rPr>
                  <a:t>quick</a:t>
                </a:r>
                <a:r>
                  <a:rPr lang="it-IT" spc="-1" dirty="0">
                    <a:uFill>
                      <a:solidFill>
                        <a:srgbClr val="FFFFFF"/>
                      </a:solidFill>
                    </a:uFill>
                  </a:rPr>
                  <a:t> </a:t>
                </a:r>
                <a:r>
                  <a:rPr lang="it-IT" spc="-1" dirty="0" err="1">
                    <a:uFill>
                      <a:solidFill>
                        <a:srgbClr val="FFFFFF"/>
                      </a:solidFill>
                    </a:uFill>
                  </a:rPr>
                  <a:t>brown</a:t>
                </a:r>
                <a:r>
                  <a:rPr lang="it-IT" spc="-1" dirty="0">
                    <a:uFill>
                      <a:solidFill>
                        <a:srgbClr val="FFFFFF"/>
                      </a:solidFill>
                    </a:uFill>
                  </a:rPr>
                  <a:t> fox </a:t>
                </a:r>
                <a:r>
                  <a:rPr lang="it-IT" spc="-1" dirty="0" err="1">
                    <a:uFill>
                      <a:solidFill>
                        <a:srgbClr val="FFFFFF"/>
                      </a:solidFill>
                    </a:uFill>
                  </a:rPr>
                  <a:t>jumped</a:t>
                </a:r>
                <a:r>
                  <a:rPr lang="it-IT" spc="-1" dirty="0">
                    <a:uFill>
                      <a:solidFill>
                        <a:srgbClr val="FFFFFF"/>
                      </a:solidFill>
                    </a:uFill>
                  </a:rPr>
                  <a:t> over the </a:t>
                </a:r>
                <a:r>
                  <a:rPr lang="it-IT" spc="-1" dirty="0" err="1">
                    <a:uFill>
                      <a:solidFill>
                        <a:srgbClr val="FFFFFF"/>
                      </a:solidFill>
                    </a:uFill>
                  </a:rPr>
                  <a:t>lazy</a:t>
                </a:r>
                <a:r>
                  <a:rPr lang="it-IT" spc="-1" dirty="0">
                    <a:uFill>
                      <a:solidFill>
                        <a:srgbClr val="FFFFFF"/>
                      </a:solidFill>
                    </a:uFill>
                  </a:rPr>
                  <a:t> dog.</a:t>
                </a:r>
                <a:endParaRPr lang="en-US" dirty="0"/>
              </a:p>
              <a:p>
                <a:r>
                  <a:rPr lang="en-US" dirty="0"/>
                  <a:t>([], the), ([the], quick), ([quick], brown), [...] </a:t>
                </a:r>
                <a14:m>
                  <m:oMath xmlns:m="http://schemas.openxmlformats.org/officeDocument/2006/math">
                    <m:r>
                      <a:rPr lang="it-IT" i="1">
                        <a:latin typeface="Cambria Math" panose="02040503050406030204" pitchFamily="18" charset="0"/>
                      </a:rPr>
                      <m:t>→</m:t>
                    </m:r>
                  </m:oMath>
                </a14:m>
                <a:r>
                  <a:rPr lang="en-US" dirty="0"/>
                  <a:t> </a:t>
                </a:r>
              </a:p>
              <a:p>
                <a:r>
                  <a:rPr lang="en-US" dirty="0"/>
                  <a:t>(the), (quick, the), (brown, quick), [...]</a:t>
                </a:r>
                <a:endParaRPr lang="en-US" spc="-1" dirty="0">
                  <a:uFill>
                    <a:solidFill>
                      <a:srgbClr val="FFFFFF"/>
                    </a:solidFill>
                  </a:uFill>
                </a:endParaRPr>
              </a:p>
              <a:p>
                <a:pPr>
                  <a:lnSpc>
                    <a:spcPct val="100000"/>
                  </a:lnSpc>
                </a:pPr>
                <a:endParaRPr lang="en-US" spc="-1" dirty="0">
                  <a:uFill>
                    <a:solidFill>
                      <a:srgbClr val="FFFFFF"/>
                    </a:solidFill>
                  </a:uFill>
                </a:endParaRPr>
              </a:p>
            </p:txBody>
          </p:sp>
        </mc:Choice>
        <mc:Fallback xmlns="">
          <p:sp>
            <p:nvSpPr>
              <p:cNvPr id="205" name="CustomShape 3"/>
              <p:cNvSpPr>
                <a:spLocks noRot="1" noChangeAspect="1" noMove="1" noResize="1" noEditPoints="1" noAdjustHandles="1" noChangeArrowheads="1" noChangeShapeType="1" noTextEdit="1"/>
              </p:cNvSpPr>
              <p:nvPr/>
            </p:nvSpPr>
            <p:spPr>
              <a:xfrm>
                <a:off x="417240" y="1554480"/>
                <a:ext cx="8288640" cy="4400995"/>
              </a:xfrm>
              <a:prstGeom prst="rect">
                <a:avLst/>
              </a:prstGeom>
              <a:blipFill>
                <a:blip r:embed="rId3"/>
                <a:stretch>
                  <a:fillRect l="-588" t="-831"/>
                </a:stretch>
              </a:blipFill>
              <a:ln>
                <a:noFill/>
              </a:ln>
            </p:spPr>
            <p:txBody>
              <a:bodyPr/>
              <a:lstStyle/>
              <a:p>
                <a:r>
                  <a:rPr lang="it-IT">
                    <a:noFill/>
                  </a:rPr>
                  <a:t> </a:t>
                </a:r>
              </a:p>
            </p:txBody>
          </p:sp>
        </mc:Fallback>
      </mc:AlternateContent>
    </p:spTree>
    <p:extLst>
      <p:ext uri="{BB962C8B-B14F-4D97-AF65-F5344CB8AC3E}">
        <p14:creationId xmlns:p14="http://schemas.microsoft.com/office/powerpoint/2010/main" val="358327152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LINE</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17</a:t>
            </a:fld>
            <a:endParaRPr lang="en-US" sz="1800" b="0" strike="noStrike" spc="-1" dirty="0">
              <a:solidFill>
                <a:srgbClr val="000000"/>
              </a:solidFill>
              <a:uFill>
                <a:solidFill>
                  <a:srgbClr val="FFFFFF"/>
                </a:solidFill>
              </a:uFill>
              <a:latin typeface="Arial"/>
            </a:endParaRPr>
          </a:p>
        </p:txBody>
      </p:sp>
      <mc:AlternateContent xmlns:mc="http://schemas.openxmlformats.org/markup-compatibility/2006" xmlns:a14="http://schemas.microsoft.com/office/drawing/2010/main">
        <mc:Choice Requires="a14">
          <p:sp>
            <p:nvSpPr>
              <p:cNvPr id="205" name="CustomShape 3"/>
              <p:cNvSpPr/>
              <p:nvPr/>
            </p:nvSpPr>
            <p:spPr>
              <a:xfrm>
                <a:off x="417240" y="1554480"/>
                <a:ext cx="8288640" cy="440099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it-IT" spc="-1" dirty="0">
                    <a:uFill>
                      <a:solidFill>
                        <a:srgbClr val="FFFFFF"/>
                      </a:solidFill>
                    </a:uFill>
                  </a:rPr>
                  <a:t>Dato un grafo </a:t>
                </a:r>
                <a14:m>
                  <m:oMath xmlns:m="http://schemas.openxmlformats.org/officeDocument/2006/math">
                    <m:r>
                      <m:rPr>
                        <m:sty m:val="p"/>
                      </m:rPr>
                      <a:rPr lang="it-IT" b="0" i="0" spc="-1" smtClean="0">
                        <a:uFill>
                          <a:solidFill>
                            <a:srgbClr val="FFFFFF"/>
                          </a:solidFill>
                        </a:uFill>
                        <a:latin typeface="Cambria Math" panose="02040503050406030204" pitchFamily="18" charset="0"/>
                      </a:rPr>
                      <m:t>G</m:t>
                    </m:r>
                    <m:r>
                      <a:rPr lang="it-IT" b="0" i="1" spc="-1" smtClean="0">
                        <a:uFill>
                          <a:solidFill>
                            <a:srgbClr val="FFFFFF"/>
                          </a:solidFill>
                        </a:uFill>
                        <a:latin typeface="Cambria Math" panose="02040503050406030204" pitchFamily="18" charset="0"/>
                      </a:rPr>
                      <m:t>=(</m:t>
                    </m:r>
                    <m:r>
                      <a:rPr lang="it-IT" b="0" i="1" spc="-1" smtClean="0">
                        <a:uFill>
                          <a:solidFill>
                            <a:srgbClr val="FFFFFF"/>
                          </a:solidFill>
                        </a:uFill>
                        <a:latin typeface="Cambria Math" panose="02040503050406030204" pitchFamily="18" charset="0"/>
                      </a:rPr>
                      <m:t>𝑉</m:t>
                    </m:r>
                    <m:r>
                      <a:rPr lang="it-IT" b="0" i="1" spc="-1" smtClean="0">
                        <a:uFill>
                          <a:solidFill>
                            <a:srgbClr val="FFFFFF"/>
                          </a:solidFill>
                        </a:uFill>
                        <a:latin typeface="Cambria Math" panose="02040503050406030204" pitchFamily="18" charset="0"/>
                      </a:rPr>
                      <m:t>, </m:t>
                    </m:r>
                    <m:r>
                      <a:rPr lang="it-IT" b="0" i="1" spc="-1" smtClean="0">
                        <a:uFill>
                          <a:solidFill>
                            <a:srgbClr val="FFFFFF"/>
                          </a:solidFill>
                        </a:uFill>
                        <a:latin typeface="Cambria Math" panose="02040503050406030204" pitchFamily="18" charset="0"/>
                      </a:rPr>
                      <m:t>𝐸</m:t>
                    </m:r>
                    <m:r>
                      <a:rPr lang="it-IT" b="0" i="1" spc="-1" smtClean="0">
                        <a:uFill>
                          <a:solidFill>
                            <a:srgbClr val="FFFFFF"/>
                          </a:solidFill>
                        </a:uFill>
                        <a:latin typeface="Cambria Math" panose="02040503050406030204" pitchFamily="18" charset="0"/>
                      </a:rPr>
                      <m:t>)</m:t>
                    </m:r>
                  </m:oMath>
                </a14:m>
                <a:r>
                  <a:rPr lang="en-US" spc="-1" dirty="0">
                    <a:uFill>
                      <a:solidFill>
                        <a:srgbClr val="FFFFFF"/>
                      </a:solidFill>
                    </a:uFill>
                  </a:rPr>
                  <a:t>, </a:t>
                </a:r>
                <a:r>
                  <a:rPr lang="en-US" spc="-1" dirty="0" err="1">
                    <a:uFill>
                      <a:solidFill>
                        <a:srgbClr val="FFFFFF"/>
                      </a:solidFill>
                    </a:uFill>
                  </a:rPr>
                  <a:t>l’obiettivo</a:t>
                </a:r>
                <a:r>
                  <a:rPr lang="en-US" spc="-1" dirty="0">
                    <a:uFill>
                      <a:solidFill>
                        <a:srgbClr val="FFFFFF"/>
                      </a:solidFill>
                    </a:uFill>
                  </a:rPr>
                  <a:t> è </a:t>
                </a:r>
                <a:r>
                  <a:rPr lang="en-US" spc="-1" dirty="0" err="1">
                    <a:uFill>
                      <a:solidFill>
                        <a:srgbClr val="FFFFFF"/>
                      </a:solidFill>
                    </a:uFill>
                  </a:rPr>
                  <a:t>quello</a:t>
                </a:r>
                <a:r>
                  <a:rPr lang="en-US" spc="-1" dirty="0">
                    <a:uFill>
                      <a:solidFill>
                        <a:srgbClr val="FFFFFF"/>
                      </a:solidFill>
                    </a:uFill>
                  </a:rPr>
                  <a:t> di </a:t>
                </a:r>
                <a:r>
                  <a:rPr lang="en-US" spc="-1" dirty="0" err="1">
                    <a:uFill>
                      <a:solidFill>
                        <a:srgbClr val="FFFFFF"/>
                      </a:solidFill>
                    </a:uFill>
                  </a:rPr>
                  <a:t>rappresentare</a:t>
                </a:r>
                <a:r>
                  <a:rPr lang="en-US" spc="-1" dirty="0">
                    <a:uFill>
                      <a:solidFill>
                        <a:srgbClr val="FFFFFF"/>
                      </a:solidFill>
                    </a:uFill>
                  </a:rPr>
                  <a:t> </a:t>
                </a:r>
                <a:r>
                  <a:rPr lang="en-US" spc="-1" dirty="0" err="1">
                    <a:uFill>
                      <a:solidFill>
                        <a:srgbClr val="FFFFFF"/>
                      </a:solidFill>
                    </a:uFill>
                  </a:rPr>
                  <a:t>ogni</a:t>
                </a:r>
                <a:r>
                  <a:rPr lang="en-US" spc="-1" dirty="0">
                    <a:uFill>
                      <a:solidFill>
                        <a:srgbClr val="FFFFFF"/>
                      </a:solidFill>
                    </a:uFill>
                  </a:rPr>
                  <a:t> </a:t>
                </a:r>
                <a:r>
                  <a:rPr lang="en-US" spc="-1" dirty="0" err="1">
                    <a:uFill>
                      <a:solidFill>
                        <a:srgbClr val="FFFFFF"/>
                      </a:solidFill>
                    </a:uFill>
                  </a:rPr>
                  <a:t>vertice</a:t>
                </a:r>
                <a:r>
                  <a:rPr lang="en-US" spc="-1" dirty="0">
                    <a:uFill>
                      <a:solidFill>
                        <a:srgbClr val="FFFFFF"/>
                      </a:solidFill>
                    </a:uFill>
                  </a:rPr>
                  <a:t> </a:t>
                </a:r>
                <a14:m>
                  <m:oMath xmlns:m="http://schemas.openxmlformats.org/officeDocument/2006/math">
                    <m:r>
                      <a:rPr lang="it-IT" b="0" i="1" spc="-1" smtClean="0">
                        <a:uFill>
                          <a:solidFill>
                            <a:srgbClr val="FFFFFF"/>
                          </a:solidFill>
                        </a:uFill>
                        <a:latin typeface="Cambria Math" panose="02040503050406030204" pitchFamily="18" charset="0"/>
                      </a:rPr>
                      <m:t>𝑣</m:t>
                    </m:r>
                    <m:r>
                      <a:rPr lang="it-IT" b="0" i="1" spc="-1" smtClean="0">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𝑉</m:t>
                    </m:r>
                  </m:oMath>
                </a14:m>
                <a:r>
                  <a:rPr lang="en-US" spc="-1" dirty="0">
                    <a:uFill>
                      <a:solidFill>
                        <a:srgbClr val="FFFFFF"/>
                      </a:solidFill>
                    </a:uFill>
                  </a:rPr>
                  <a:t> in un </a:t>
                </a:r>
                <a:r>
                  <a:rPr lang="en-US" spc="-1" dirty="0" err="1">
                    <a:uFill>
                      <a:solidFill>
                        <a:srgbClr val="FFFFFF"/>
                      </a:solidFill>
                    </a:uFill>
                  </a:rPr>
                  <a:t>vettore</a:t>
                </a:r>
                <a:r>
                  <a:rPr lang="en-US" spc="-1" dirty="0">
                    <a:uFill>
                      <a:solidFill>
                        <a:srgbClr val="FFFFFF"/>
                      </a:solidFill>
                    </a:uFill>
                  </a:rPr>
                  <a:t> </a:t>
                </a:r>
                <a14:m>
                  <m:oMath xmlns:m="http://schemas.openxmlformats.org/officeDocument/2006/math">
                    <m:sSup>
                      <m:sSupPr>
                        <m:ctrlPr>
                          <a:rPr lang="en-US" i="1" spc="-1" smtClean="0">
                            <a:uFill>
                              <a:solidFill>
                                <a:srgbClr val="FFFFFF"/>
                              </a:solidFill>
                            </a:uFill>
                            <a:latin typeface="Cambria Math" panose="02040503050406030204" pitchFamily="18" charset="0"/>
                          </a:rPr>
                        </m:ctrlPr>
                      </m:sSupPr>
                      <m:e>
                        <m:r>
                          <a:rPr lang="it-IT" b="0" i="1" spc="-1" smtClean="0">
                            <a:uFill>
                              <a:solidFill>
                                <a:srgbClr val="FFFFFF"/>
                              </a:solidFill>
                            </a:uFill>
                            <a:latin typeface="Cambria Math" panose="02040503050406030204" pitchFamily="18" charset="0"/>
                          </a:rPr>
                          <m:t>𝑅</m:t>
                        </m:r>
                      </m:e>
                      <m:sup>
                        <m:r>
                          <a:rPr lang="it-IT" b="0" i="1" spc="-1" smtClean="0">
                            <a:uFill>
                              <a:solidFill>
                                <a:srgbClr val="FFFFFF"/>
                              </a:solidFill>
                            </a:uFill>
                            <a:latin typeface="Cambria Math" panose="02040503050406030204" pitchFamily="18" charset="0"/>
                          </a:rPr>
                          <m:t>𝑑</m:t>
                        </m:r>
                      </m:sup>
                    </m:sSup>
                  </m:oMath>
                </a14:m>
                <a:r>
                  <a:rPr lang="en-US" spc="-1" dirty="0">
                    <a:uFill>
                      <a:solidFill>
                        <a:srgbClr val="FFFFFF"/>
                      </a:solidFill>
                    </a:uFill>
                  </a:rPr>
                  <a:t>, dove </a:t>
                </a:r>
                <a14:m>
                  <m:oMath xmlns:m="http://schemas.openxmlformats.org/officeDocument/2006/math">
                    <m:r>
                      <a:rPr lang="it-IT" b="0" i="1" spc="-1" smtClean="0">
                        <a:uFill>
                          <a:solidFill>
                            <a:srgbClr val="FFFFFF"/>
                          </a:solidFill>
                        </a:uFill>
                        <a:latin typeface="Cambria Math" panose="02040503050406030204" pitchFamily="18" charset="0"/>
                      </a:rPr>
                      <m:t>𝑑</m:t>
                    </m:r>
                    <m:r>
                      <a:rPr lang="it-IT" b="0" i="1" spc="-1" smtClean="0">
                        <a:uFill>
                          <a:solidFill>
                            <a:srgbClr val="FFFFFF"/>
                          </a:solidFill>
                        </a:uFill>
                        <a:latin typeface="Cambria Math" panose="02040503050406030204" pitchFamily="18" charset="0"/>
                      </a:rPr>
                      <m:t>≪|</m:t>
                    </m:r>
                    <m:r>
                      <a:rPr lang="it-IT" b="0" i="1" spc="-1" smtClean="0">
                        <a:uFill>
                          <a:solidFill>
                            <a:srgbClr val="FFFFFF"/>
                          </a:solidFill>
                        </a:uFill>
                        <a:latin typeface="Cambria Math" panose="02040503050406030204" pitchFamily="18" charset="0"/>
                      </a:rPr>
                      <m:t>𝑉</m:t>
                    </m:r>
                    <m:r>
                      <a:rPr lang="it-IT" b="0" i="1" spc="-1" smtClean="0">
                        <a:uFill>
                          <a:solidFill>
                            <a:srgbClr val="FFFFFF"/>
                          </a:solidFill>
                        </a:uFill>
                        <a:latin typeface="Cambria Math" panose="02040503050406030204" pitchFamily="18" charset="0"/>
                      </a:rPr>
                      <m:t>|</m:t>
                    </m:r>
                  </m:oMath>
                </a14:m>
                <a:r>
                  <a:rPr lang="en-US" spc="-1" dirty="0">
                    <a:uFill>
                      <a:solidFill>
                        <a:srgbClr val="FFFFFF"/>
                      </a:solidFill>
                    </a:uFill>
                  </a:rPr>
                  <a:t>.</a:t>
                </a:r>
              </a:p>
              <a:p>
                <a:pPr>
                  <a:lnSpc>
                    <a:spcPct val="100000"/>
                  </a:lnSpc>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err="1">
                    <a:uFill>
                      <a:solidFill>
                        <a:srgbClr val="FFFFFF"/>
                      </a:solidFill>
                    </a:uFill>
                  </a:rPr>
                  <a:t>Prossimità</a:t>
                </a:r>
                <a:r>
                  <a:rPr lang="en-US" spc="-1" dirty="0">
                    <a:uFill>
                      <a:solidFill>
                        <a:srgbClr val="FFFFFF"/>
                      </a:solidFill>
                    </a:uFill>
                  </a:rPr>
                  <a:t> di primo </a:t>
                </a:r>
                <a:r>
                  <a:rPr lang="en-US" spc="-1" dirty="0" err="1">
                    <a:uFill>
                      <a:solidFill>
                        <a:srgbClr val="FFFFFF"/>
                      </a:solidFill>
                    </a:uFill>
                  </a:rPr>
                  <a:t>ordine</a:t>
                </a:r>
                <a:r>
                  <a:rPr lang="en-US" spc="-1" dirty="0">
                    <a:uFill>
                      <a:solidFill>
                        <a:srgbClr val="FFFFFF"/>
                      </a:solidFill>
                    </a:uFill>
                  </a:rPr>
                  <a:t>:</a:t>
                </a: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err="1">
                    <a:uFill>
                      <a:solidFill>
                        <a:srgbClr val="FFFFFF"/>
                      </a:solidFill>
                    </a:uFill>
                  </a:rPr>
                  <a:t>Prossimità</a:t>
                </a:r>
                <a:r>
                  <a:rPr lang="en-US" spc="-1" dirty="0">
                    <a:uFill>
                      <a:solidFill>
                        <a:srgbClr val="FFFFFF"/>
                      </a:solidFill>
                    </a:uFill>
                  </a:rPr>
                  <a:t> di secondo </a:t>
                </a:r>
                <a:r>
                  <a:rPr lang="en-US" spc="-1" dirty="0" err="1">
                    <a:uFill>
                      <a:solidFill>
                        <a:srgbClr val="FFFFFF"/>
                      </a:solidFill>
                    </a:uFill>
                  </a:rPr>
                  <a:t>ordine</a:t>
                </a:r>
                <a:r>
                  <a:rPr lang="en-US" spc="-1" dirty="0">
                    <a:uFill>
                      <a:solidFill>
                        <a:srgbClr val="FFFFFF"/>
                      </a:solidFill>
                    </a:uFill>
                  </a:rPr>
                  <a:t>:</a:t>
                </a:r>
              </a:p>
              <a:p>
                <a:pPr>
                  <a:lnSpc>
                    <a:spcPct val="100000"/>
                  </a:lnSpc>
                </a:pPr>
                <a:endParaRPr lang="en-US" spc="-1" dirty="0">
                  <a:uFill>
                    <a:solidFill>
                      <a:srgbClr val="FFFFFF"/>
                    </a:solidFill>
                  </a:uFill>
                </a:endParaRPr>
              </a:p>
            </p:txBody>
          </p:sp>
        </mc:Choice>
        <mc:Fallback xmlns="">
          <p:sp>
            <p:nvSpPr>
              <p:cNvPr id="205" name="CustomShape 3"/>
              <p:cNvSpPr>
                <a:spLocks noRot="1" noChangeAspect="1" noMove="1" noResize="1" noEditPoints="1" noAdjustHandles="1" noChangeArrowheads="1" noChangeShapeType="1" noTextEdit="1"/>
              </p:cNvSpPr>
              <p:nvPr/>
            </p:nvSpPr>
            <p:spPr>
              <a:xfrm>
                <a:off x="417240" y="1554480"/>
                <a:ext cx="8288640" cy="4400995"/>
              </a:xfrm>
              <a:prstGeom prst="rect">
                <a:avLst/>
              </a:prstGeom>
              <a:blipFill>
                <a:blip r:embed="rId3"/>
                <a:stretch>
                  <a:fillRect l="-588" t="-831"/>
                </a:stretch>
              </a:blipFill>
              <a:ln>
                <a:noFill/>
              </a:ln>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 name="Rettangolo 1"/>
              <p:cNvSpPr/>
              <p:nvPr/>
            </p:nvSpPr>
            <p:spPr>
              <a:xfrm>
                <a:off x="698303" y="2771466"/>
                <a:ext cx="2676630" cy="7970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it-IT" i="1" spc="-1">
                          <a:uFill>
                            <a:solidFill>
                              <a:srgbClr val="FFFFFF"/>
                            </a:solidFill>
                          </a:uFill>
                          <a:latin typeface="Cambria Math" panose="02040503050406030204" pitchFamily="18" charset="0"/>
                        </a:rPr>
                        <m:t>− </m:t>
                      </m:r>
                      <m:nary>
                        <m:naryPr>
                          <m:chr m:val="∑"/>
                          <m:supHide m:val="on"/>
                          <m:ctrlPr>
                            <a:rPr lang="it-IT" i="1" spc="-1">
                              <a:uFill>
                                <a:solidFill>
                                  <a:srgbClr val="FFFFFF"/>
                                </a:solidFill>
                              </a:uFill>
                              <a:latin typeface="Cambria Math" panose="02040503050406030204" pitchFamily="18" charset="0"/>
                            </a:rPr>
                          </m:ctrlPr>
                        </m:naryPr>
                        <m:sub>
                          <m:d>
                            <m:dPr>
                              <m:ctrlPr>
                                <a:rPr lang="it-IT" i="1" spc="-1">
                                  <a:uFill>
                                    <a:solidFill>
                                      <a:srgbClr val="FFFFFF"/>
                                    </a:solidFill>
                                  </a:uFill>
                                  <a:latin typeface="Cambria Math" panose="02040503050406030204" pitchFamily="18" charset="0"/>
                                </a:rPr>
                              </m:ctrlPr>
                            </m:dPr>
                            <m:e>
                              <m:r>
                                <m:rPr>
                                  <m:brk m:alnAt="7"/>
                                </m:rPr>
                                <a:rPr lang="it-IT" i="1" spc="-1">
                                  <a:uFill>
                                    <a:solidFill>
                                      <a:srgbClr val="FFFFFF"/>
                                    </a:solidFill>
                                  </a:uFill>
                                  <a:latin typeface="Cambria Math" panose="02040503050406030204" pitchFamily="18" charset="0"/>
                                </a:rPr>
                                <m:t>𝑖</m:t>
                              </m:r>
                              <m:r>
                                <a:rPr lang="it-IT" i="1" spc="-1">
                                  <a:uFill>
                                    <a:solidFill>
                                      <a:srgbClr val="FFFFFF"/>
                                    </a:solidFill>
                                  </a:uFill>
                                  <a:latin typeface="Cambria Math" panose="02040503050406030204" pitchFamily="18" charset="0"/>
                                </a:rPr>
                                <m:t>,</m:t>
                              </m:r>
                              <m:r>
                                <a:rPr lang="it-IT" i="1" spc="-1">
                                  <a:uFill>
                                    <a:solidFill>
                                      <a:srgbClr val="FFFFFF"/>
                                    </a:solidFill>
                                  </a:uFill>
                                  <a:latin typeface="Cambria Math" panose="02040503050406030204" pitchFamily="18" charset="0"/>
                                </a:rPr>
                                <m:t>𝑗</m:t>
                              </m:r>
                            </m:e>
                          </m:d>
                          <m:r>
                            <m:rPr>
                              <m:brk m:alnAt="7"/>
                            </m:rPr>
                            <a:rPr lang="it-IT" i="1" spc="-1">
                              <a:uFill>
                                <a:solidFill>
                                  <a:srgbClr val="FFFFFF"/>
                                </a:solidFill>
                              </a:uFill>
                              <a:latin typeface="Cambria Math" panose="02040503050406030204" pitchFamily="18" charset="0"/>
                              <a:ea typeface="Cambria Math" panose="02040503050406030204" pitchFamily="18" charset="0"/>
                            </a:rPr>
                            <m:t>∈</m:t>
                          </m:r>
                          <m:r>
                            <a:rPr lang="it-IT" i="1" spc="-1">
                              <a:uFill>
                                <a:solidFill>
                                  <a:srgbClr val="FFFFFF"/>
                                </a:solidFill>
                              </a:uFill>
                              <a:latin typeface="Cambria Math" panose="02040503050406030204" pitchFamily="18" charset="0"/>
                              <a:ea typeface="Cambria Math" panose="02040503050406030204" pitchFamily="18" charset="0"/>
                            </a:rPr>
                            <m:t>𝐸</m:t>
                          </m:r>
                        </m:sub>
                        <m:sup/>
                        <m:e>
                          <m:sSub>
                            <m:sSubPr>
                              <m:ctrlPr>
                                <a:rPr lang="it-IT" i="1" spc="-1">
                                  <a:uFill>
                                    <a:solidFill>
                                      <a:srgbClr val="FFFFFF"/>
                                    </a:solidFill>
                                  </a:uFill>
                                  <a:latin typeface="Cambria Math" panose="02040503050406030204" pitchFamily="18" charset="0"/>
                                </a:rPr>
                              </m:ctrlPr>
                            </m:sSubPr>
                            <m:e>
                              <m:r>
                                <a:rPr lang="it-IT" i="1" spc="-1">
                                  <a:uFill>
                                    <a:solidFill>
                                      <a:srgbClr val="FFFFFF"/>
                                    </a:solidFill>
                                  </a:uFill>
                                  <a:latin typeface="Cambria Math" panose="02040503050406030204" pitchFamily="18" charset="0"/>
                                </a:rPr>
                                <m:t>𝑤</m:t>
                              </m:r>
                            </m:e>
                            <m:sub>
                              <m:r>
                                <a:rPr lang="it-IT" i="1" spc="-1">
                                  <a:uFill>
                                    <a:solidFill>
                                      <a:srgbClr val="FFFFFF"/>
                                    </a:solidFill>
                                  </a:uFill>
                                  <a:latin typeface="Cambria Math" panose="02040503050406030204" pitchFamily="18" charset="0"/>
                                </a:rPr>
                                <m:t>𝑖𝑗</m:t>
                              </m:r>
                            </m:sub>
                          </m:sSub>
                          <m:func>
                            <m:funcPr>
                              <m:ctrlPr>
                                <a:rPr lang="it-IT" i="1" spc="-1">
                                  <a:uFill>
                                    <a:solidFill>
                                      <a:srgbClr val="FFFFFF"/>
                                    </a:solidFill>
                                  </a:uFill>
                                  <a:latin typeface="Cambria Math" panose="02040503050406030204" pitchFamily="18" charset="0"/>
                                </a:rPr>
                              </m:ctrlPr>
                            </m:funcPr>
                            <m:fName>
                              <m:r>
                                <m:rPr>
                                  <m:sty m:val="p"/>
                                </m:rPr>
                                <a:rPr lang="it-IT" spc="-1">
                                  <a:uFill>
                                    <a:solidFill>
                                      <a:srgbClr val="FFFFFF"/>
                                    </a:solidFill>
                                  </a:uFill>
                                  <a:latin typeface="Cambria Math" panose="02040503050406030204" pitchFamily="18" charset="0"/>
                                </a:rPr>
                                <m:t>log</m:t>
                              </m:r>
                            </m:fName>
                            <m:e>
                              <m:sSub>
                                <m:sSubPr>
                                  <m:ctrlPr>
                                    <a:rPr lang="it-IT" i="1" spc="-1">
                                      <a:uFill>
                                        <a:solidFill>
                                          <a:srgbClr val="FFFFFF"/>
                                        </a:solidFill>
                                      </a:uFill>
                                      <a:latin typeface="Cambria Math" panose="02040503050406030204" pitchFamily="18" charset="0"/>
                                    </a:rPr>
                                  </m:ctrlPr>
                                </m:sSubPr>
                                <m:e>
                                  <m:r>
                                    <a:rPr lang="it-IT" i="1" spc="-1">
                                      <a:uFill>
                                        <a:solidFill>
                                          <a:srgbClr val="FFFFFF"/>
                                        </a:solidFill>
                                      </a:uFill>
                                      <a:latin typeface="Cambria Math" panose="02040503050406030204" pitchFamily="18" charset="0"/>
                                    </a:rPr>
                                    <m:t>𝑝</m:t>
                                  </m:r>
                                </m:e>
                                <m:sub>
                                  <m:r>
                                    <a:rPr lang="it-IT" i="1" spc="-1">
                                      <a:uFill>
                                        <a:solidFill>
                                          <a:srgbClr val="FFFFFF"/>
                                        </a:solidFill>
                                      </a:uFill>
                                      <a:latin typeface="Cambria Math" panose="02040503050406030204" pitchFamily="18" charset="0"/>
                                    </a:rPr>
                                    <m:t>1</m:t>
                                  </m:r>
                                </m:sub>
                              </m:sSub>
                              <m:r>
                                <a:rPr lang="it-IT" i="1" spc="-1">
                                  <a:uFill>
                                    <a:solidFill>
                                      <a:srgbClr val="FFFFFF"/>
                                    </a:solidFill>
                                  </a:uFill>
                                  <a:latin typeface="Cambria Math" panose="02040503050406030204" pitchFamily="18" charset="0"/>
                                </a:rPr>
                                <m:t>(</m:t>
                              </m:r>
                              <m:sSub>
                                <m:sSubPr>
                                  <m:ctrlPr>
                                    <a:rPr lang="it-IT" i="1" spc="-1">
                                      <a:uFill>
                                        <a:solidFill>
                                          <a:srgbClr val="FFFFFF"/>
                                        </a:solidFill>
                                      </a:uFill>
                                      <a:latin typeface="Cambria Math" panose="02040503050406030204" pitchFamily="18" charset="0"/>
                                    </a:rPr>
                                  </m:ctrlPr>
                                </m:sSubPr>
                                <m:e>
                                  <m:r>
                                    <a:rPr lang="it-IT" i="1" spc="-1">
                                      <a:uFill>
                                        <a:solidFill>
                                          <a:srgbClr val="FFFFFF"/>
                                        </a:solidFill>
                                      </a:uFill>
                                      <a:latin typeface="Cambria Math" panose="02040503050406030204" pitchFamily="18" charset="0"/>
                                    </a:rPr>
                                    <m:t>𝑣</m:t>
                                  </m:r>
                                </m:e>
                                <m:sub>
                                  <m:r>
                                    <a:rPr lang="it-IT" i="1" spc="-1">
                                      <a:uFill>
                                        <a:solidFill>
                                          <a:srgbClr val="FFFFFF"/>
                                        </a:solidFill>
                                      </a:uFill>
                                      <a:latin typeface="Cambria Math" panose="02040503050406030204" pitchFamily="18" charset="0"/>
                                    </a:rPr>
                                    <m:t>𝑖</m:t>
                                  </m:r>
                                </m:sub>
                              </m:sSub>
                              <m:r>
                                <a:rPr lang="it-IT" i="1" spc="-1">
                                  <a:uFill>
                                    <a:solidFill>
                                      <a:srgbClr val="FFFFFF"/>
                                    </a:solidFill>
                                  </a:uFill>
                                  <a:latin typeface="Cambria Math" panose="02040503050406030204" pitchFamily="18" charset="0"/>
                                </a:rPr>
                                <m:t>, </m:t>
                              </m:r>
                              <m:sSub>
                                <m:sSubPr>
                                  <m:ctrlPr>
                                    <a:rPr lang="it-IT" i="1" spc="-1">
                                      <a:uFill>
                                        <a:solidFill>
                                          <a:srgbClr val="FFFFFF"/>
                                        </a:solidFill>
                                      </a:uFill>
                                      <a:latin typeface="Cambria Math" panose="02040503050406030204" pitchFamily="18" charset="0"/>
                                    </a:rPr>
                                  </m:ctrlPr>
                                </m:sSubPr>
                                <m:e>
                                  <m:r>
                                    <a:rPr lang="it-IT" i="1" spc="-1">
                                      <a:uFill>
                                        <a:solidFill>
                                          <a:srgbClr val="FFFFFF"/>
                                        </a:solidFill>
                                      </a:uFill>
                                      <a:latin typeface="Cambria Math" panose="02040503050406030204" pitchFamily="18" charset="0"/>
                                    </a:rPr>
                                    <m:t>𝑣</m:t>
                                  </m:r>
                                </m:e>
                                <m:sub>
                                  <m:r>
                                    <a:rPr lang="it-IT" i="1" spc="-1">
                                      <a:uFill>
                                        <a:solidFill>
                                          <a:srgbClr val="FFFFFF"/>
                                        </a:solidFill>
                                      </a:uFill>
                                      <a:latin typeface="Cambria Math" panose="02040503050406030204" pitchFamily="18" charset="0"/>
                                    </a:rPr>
                                    <m:t>𝑗</m:t>
                                  </m:r>
                                </m:sub>
                              </m:sSub>
                              <m:r>
                                <a:rPr lang="it-IT" i="1" spc="-1">
                                  <a:uFill>
                                    <a:solidFill>
                                      <a:srgbClr val="FFFFFF"/>
                                    </a:solidFill>
                                  </a:uFill>
                                  <a:latin typeface="Cambria Math" panose="02040503050406030204" pitchFamily="18" charset="0"/>
                                </a:rPr>
                                <m:t>)</m:t>
                              </m:r>
                            </m:e>
                          </m:func>
                        </m:e>
                      </m:nary>
                    </m:oMath>
                  </m:oMathPara>
                </a14:m>
                <a:endParaRPr lang="it-IT" dirty="0"/>
              </a:p>
            </p:txBody>
          </p:sp>
        </mc:Choice>
        <mc:Fallback xmlns="">
          <p:sp>
            <p:nvSpPr>
              <p:cNvPr id="2" name="Rettangolo 1"/>
              <p:cNvSpPr>
                <a:spLocks noRot="1" noChangeAspect="1" noMove="1" noResize="1" noEditPoints="1" noAdjustHandles="1" noChangeArrowheads="1" noChangeShapeType="1" noTextEdit="1"/>
              </p:cNvSpPr>
              <p:nvPr/>
            </p:nvSpPr>
            <p:spPr>
              <a:xfrm>
                <a:off x="698303" y="2771466"/>
                <a:ext cx="2676630" cy="797078"/>
              </a:xfrm>
              <a:prstGeom prst="rect">
                <a:avLst/>
              </a:prstGeom>
              <a:blipFill>
                <a:blip r:embed="rId4"/>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6" name="Rettangolo 5"/>
              <p:cNvSpPr/>
              <p:nvPr/>
            </p:nvSpPr>
            <p:spPr>
              <a:xfrm>
                <a:off x="698303" y="4506961"/>
                <a:ext cx="2761782" cy="7970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it-IT" i="1" spc="-1" smtClean="0">
                          <a:uFill>
                            <a:solidFill>
                              <a:srgbClr val="FFFFFF"/>
                            </a:solidFill>
                          </a:uFill>
                          <a:latin typeface="Cambria Math" panose="02040503050406030204" pitchFamily="18" charset="0"/>
                        </a:rPr>
                        <m:t>− </m:t>
                      </m:r>
                      <m:nary>
                        <m:naryPr>
                          <m:chr m:val="∑"/>
                          <m:supHide m:val="on"/>
                          <m:ctrlPr>
                            <a:rPr lang="it-IT" i="1" spc="-1">
                              <a:uFill>
                                <a:solidFill>
                                  <a:srgbClr val="FFFFFF"/>
                                </a:solidFill>
                              </a:uFill>
                              <a:latin typeface="Cambria Math" panose="02040503050406030204" pitchFamily="18" charset="0"/>
                            </a:rPr>
                          </m:ctrlPr>
                        </m:naryPr>
                        <m:sub>
                          <m:d>
                            <m:dPr>
                              <m:ctrlPr>
                                <a:rPr lang="it-IT" i="1" spc="-1">
                                  <a:uFill>
                                    <a:solidFill>
                                      <a:srgbClr val="FFFFFF"/>
                                    </a:solidFill>
                                  </a:uFill>
                                  <a:latin typeface="Cambria Math" panose="02040503050406030204" pitchFamily="18" charset="0"/>
                                </a:rPr>
                              </m:ctrlPr>
                            </m:dPr>
                            <m:e>
                              <m:r>
                                <m:rPr>
                                  <m:brk m:alnAt="7"/>
                                </m:rPr>
                                <a:rPr lang="it-IT" i="1" spc="-1">
                                  <a:uFill>
                                    <a:solidFill>
                                      <a:srgbClr val="FFFFFF"/>
                                    </a:solidFill>
                                  </a:uFill>
                                  <a:latin typeface="Cambria Math" panose="02040503050406030204" pitchFamily="18" charset="0"/>
                                </a:rPr>
                                <m:t>𝑖</m:t>
                              </m:r>
                              <m:r>
                                <a:rPr lang="it-IT" i="1" spc="-1">
                                  <a:uFill>
                                    <a:solidFill>
                                      <a:srgbClr val="FFFFFF"/>
                                    </a:solidFill>
                                  </a:uFill>
                                  <a:latin typeface="Cambria Math" panose="02040503050406030204" pitchFamily="18" charset="0"/>
                                </a:rPr>
                                <m:t>,</m:t>
                              </m:r>
                              <m:r>
                                <a:rPr lang="it-IT" i="1" spc="-1">
                                  <a:uFill>
                                    <a:solidFill>
                                      <a:srgbClr val="FFFFFF"/>
                                    </a:solidFill>
                                  </a:uFill>
                                  <a:latin typeface="Cambria Math" panose="02040503050406030204" pitchFamily="18" charset="0"/>
                                </a:rPr>
                                <m:t>𝑗</m:t>
                              </m:r>
                            </m:e>
                          </m:d>
                          <m:r>
                            <m:rPr>
                              <m:brk m:alnAt="7"/>
                            </m:rPr>
                            <a:rPr lang="it-IT" i="1" spc="-1">
                              <a:uFill>
                                <a:solidFill>
                                  <a:srgbClr val="FFFFFF"/>
                                </a:solidFill>
                              </a:uFill>
                              <a:latin typeface="Cambria Math" panose="02040503050406030204" pitchFamily="18" charset="0"/>
                              <a:ea typeface="Cambria Math" panose="02040503050406030204" pitchFamily="18" charset="0"/>
                            </a:rPr>
                            <m:t>∈</m:t>
                          </m:r>
                          <m:r>
                            <a:rPr lang="it-IT" i="1" spc="-1">
                              <a:uFill>
                                <a:solidFill>
                                  <a:srgbClr val="FFFFFF"/>
                                </a:solidFill>
                              </a:uFill>
                              <a:latin typeface="Cambria Math" panose="02040503050406030204" pitchFamily="18" charset="0"/>
                              <a:ea typeface="Cambria Math" panose="02040503050406030204" pitchFamily="18" charset="0"/>
                            </a:rPr>
                            <m:t>𝐸</m:t>
                          </m:r>
                        </m:sub>
                        <m:sup/>
                        <m:e>
                          <m:sSub>
                            <m:sSubPr>
                              <m:ctrlPr>
                                <a:rPr lang="it-IT" i="1" spc="-1">
                                  <a:uFill>
                                    <a:solidFill>
                                      <a:srgbClr val="FFFFFF"/>
                                    </a:solidFill>
                                  </a:uFill>
                                  <a:latin typeface="Cambria Math" panose="02040503050406030204" pitchFamily="18" charset="0"/>
                                </a:rPr>
                              </m:ctrlPr>
                            </m:sSubPr>
                            <m:e>
                              <m:r>
                                <a:rPr lang="it-IT" i="1" spc="-1">
                                  <a:uFill>
                                    <a:solidFill>
                                      <a:srgbClr val="FFFFFF"/>
                                    </a:solidFill>
                                  </a:uFill>
                                  <a:latin typeface="Cambria Math" panose="02040503050406030204" pitchFamily="18" charset="0"/>
                                </a:rPr>
                                <m:t>𝑤</m:t>
                              </m:r>
                            </m:e>
                            <m:sub>
                              <m:r>
                                <a:rPr lang="it-IT" i="1" spc="-1">
                                  <a:uFill>
                                    <a:solidFill>
                                      <a:srgbClr val="FFFFFF"/>
                                    </a:solidFill>
                                  </a:uFill>
                                  <a:latin typeface="Cambria Math" panose="02040503050406030204" pitchFamily="18" charset="0"/>
                                </a:rPr>
                                <m:t>𝑖𝑗</m:t>
                              </m:r>
                            </m:sub>
                          </m:sSub>
                          <m:func>
                            <m:funcPr>
                              <m:ctrlPr>
                                <a:rPr lang="it-IT" i="1" spc="-1">
                                  <a:uFill>
                                    <a:solidFill>
                                      <a:srgbClr val="FFFFFF"/>
                                    </a:solidFill>
                                  </a:uFill>
                                  <a:latin typeface="Cambria Math" panose="02040503050406030204" pitchFamily="18" charset="0"/>
                                </a:rPr>
                              </m:ctrlPr>
                            </m:funcPr>
                            <m:fName>
                              <m:r>
                                <m:rPr>
                                  <m:sty m:val="p"/>
                                </m:rPr>
                                <a:rPr lang="it-IT" spc="-1">
                                  <a:uFill>
                                    <a:solidFill>
                                      <a:srgbClr val="FFFFFF"/>
                                    </a:solidFill>
                                  </a:uFill>
                                  <a:latin typeface="Cambria Math" panose="02040503050406030204" pitchFamily="18" charset="0"/>
                                </a:rPr>
                                <m:t>log</m:t>
                              </m:r>
                            </m:fName>
                            <m:e>
                              <m:sSub>
                                <m:sSubPr>
                                  <m:ctrlPr>
                                    <a:rPr lang="it-IT" i="1" spc="-1">
                                      <a:uFill>
                                        <a:solidFill>
                                          <a:srgbClr val="FFFFFF"/>
                                        </a:solidFill>
                                      </a:uFill>
                                      <a:latin typeface="Cambria Math" panose="02040503050406030204" pitchFamily="18" charset="0"/>
                                    </a:rPr>
                                  </m:ctrlPr>
                                </m:sSubPr>
                                <m:e>
                                  <m:r>
                                    <a:rPr lang="it-IT" i="1" spc="-1">
                                      <a:uFill>
                                        <a:solidFill>
                                          <a:srgbClr val="FFFFFF"/>
                                        </a:solidFill>
                                      </a:uFill>
                                      <a:latin typeface="Cambria Math" panose="02040503050406030204" pitchFamily="18" charset="0"/>
                                    </a:rPr>
                                    <m:t>𝑝</m:t>
                                  </m:r>
                                </m:e>
                                <m:sub>
                                  <m:r>
                                    <a:rPr lang="it-IT" b="0" i="1" spc="-1" smtClean="0">
                                      <a:uFill>
                                        <a:solidFill>
                                          <a:srgbClr val="FFFFFF"/>
                                        </a:solidFill>
                                      </a:uFill>
                                      <a:latin typeface="Cambria Math" panose="02040503050406030204" pitchFamily="18" charset="0"/>
                                    </a:rPr>
                                    <m:t>2</m:t>
                                  </m:r>
                                </m:sub>
                              </m:sSub>
                              <m:r>
                                <a:rPr lang="it-IT" i="1" spc="-1">
                                  <a:uFill>
                                    <a:solidFill>
                                      <a:srgbClr val="FFFFFF"/>
                                    </a:solidFill>
                                  </a:uFill>
                                  <a:latin typeface="Cambria Math" panose="02040503050406030204" pitchFamily="18" charset="0"/>
                                </a:rPr>
                                <m:t>(</m:t>
                              </m:r>
                              <m:sSub>
                                <m:sSubPr>
                                  <m:ctrlPr>
                                    <a:rPr lang="it-IT" i="1" spc="-1">
                                      <a:uFill>
                                        <a:solidFill>
                                          <a:srgbClr val="FFFFFF"/>
                                        </a:solidFill>
                                      </a:uFill>
                                      <a:latin typeface="Cambria Math" panose="02040503050406030204" pitchFamily="18" charset="0"/>
                                    </a:rPr>
                                  </m:ctrlPr>
                                </m:sSubPr>
                                <m:e>
                                  <m:r>
                                    <a:rPr lang="it-IT" i="1" spc="-1">
                                      <a:uFill>
                                        <a:solidFill>
                                          <a:srgbClr val="FFFFFF"/>
                                        </a:solidFill>
                                      </a:uFill>
                                      <a:latin typeface="Cambria Math" panose="02040503050406030204" pitchFamily="18" charset="0"/>
                                    </a:rPr>
                                    <m:t>𝑣</m:t>
                                  </m:r>
                                </m:e>
                                <m:sub>
                                  <m:r>
                                    <a:rPr lang="it-IT" b="0" i="1" spc="-1" smtClean="0">
                                      <a:uFill>
                                        <a:solidFill>
                                          <a:srgbClr val="FFFFFF"/>
                                        </a:solidFill>
                                      </a:uFill>
                                      <a:latin typeface="Cambria Math" panose="02040503050406030204" pitchFamily="18" charset="0"/>
                                    </a:rPr>
                                    <m:t>𝑗</m:t>
                                  </m:r>
                                </m:sub>
                              </m:sSub>
                              <m:r>
                                <a:rPr lang="it-IT" b="0" i="1" spc="-1" smtClean="0">
                                  <a:uFill>
                                    <a:solidFill>
                                      <a:srgbClr val="FFFFFF"/>
                                    </a:solidFill>
                                  </a:uFill>
                                  <a:latin typeface="Cambria Math" panose="02040503050406030204" pitchFamily="18" charset="0"/>
                                </a:rPr>
                                <m:t>|</m:t>
                              </m:r>
                              <m:sSub>
                                <m:sSubPr>
                                  <m:ctrlPr>
                                    <a:rPr lang="it-IT" i="1" spc="-1">
                                      <a:uFill>
                                        <a:solidFill>
                                          <a:srgbClr val="FFFFFF"/>
                                        </a:solidFill>
                                      </a:uFill>
                                      <a:latin typeface="Cambria Math" panose="02040503050406030204" pitchFamily="18" charset="0"/>
                                    </a:rPr>
                                  </m:ctrlPr>
                                </m:sSubPr>
                                <m:e>
                                  <m:r>
                                    <a:rPr lang="it-IT" i="1" spc="-1">
                                      <a:uFill>
                                        <a:solidFill>
                                          <a:srgbClr val="FFFFFF"/>
                                        </a:solidFill>
                                      </a:uFill>
                                      <a:latin typeface="Cambria Math" panose="02040503050406030204" pitchFamily="18" charset="0"/>
                                    </a:rPr>
                                    <m:t>𝑣</m:t>
                                  </m:r>
                                </m:e>
                                <m:sub>
                                  <m:r>
                                    <a:rPr lang="it-IT" b="0" i="1" spc="-1" smtClean="0">
                                      <a:uFill>
                                        <a:solidFill>
                                          <a:srgbClr val="FFFFFF"/>
                                        </a:solidFill>
                                      </a:uFill>
                                      <a:latin typeface="Cambria Math" panose="02040503050406030204" pitchFamily="18" charset="0"/>
                                    </a:rPr>
                                    <m:t>𝑖</m:t>
                                  </m:r>
                                </m:sub>
                              </m:sSub>
                              <m:r>
                                <a:rPr lang="it-IT" i="1" spc="-1">
                                  <a:uFill>
                                    <a:solidFill>
                                      <a:srgbClr val="FFFFFF"/>
                                    </a:solidFill>
                                  </a:uFill>
                                  <a:latin typeface="Cambria Math" panose="02040503050406030204" pitchFamily="18" charset="0"/>
                                </a:rPr>
                                <m:t>)</m:t>
                              </m:r>
                            </m:e>
                          </m:func>
                        </m:e>
                      </m:nary>
                    </m:oMath>
                  </m:oMathPara>
                </a14:m>
                <a:endParaRPr lang="it-IT" dirty="0"/>
              </a:p>
            </p:txBody>
          </p:sp>
        </mc:Choice>
        <mc:Fallback xmlns="">
          <p:sp>
            <p:nvSpPr>
              <p:cNvPr id="6" name="Rettangolo 5"/>
              <p:cNvSpPr>
                <a:spLocks noRot="1" noChangeAspect="1" noMove="1" noResize="1" noEditPoints="1" noAdjustHandles="1" noChangeArrowheads="1" noChangeShapeType="1" noTextEdit="1"/>
              </p:cNvSpPr>
              <p:nvPr/>
            </p:nvSpPr>
            <p:spPr>
              <a:xfrm>
                <a:off x="698303" y="4506961"/>
                <a:ext cx="2761782" cy="797078"/>
              </a:xfrm>
              <a:prstGeom prst="rect">
                <a:avLst/>
              </a:prstGeom>
              <a:blipFill>
                <a:blip r:embed="rId5"/>
                <a:stretch>
                  <a:fillRect/>
                </a:stretch>
              </a:blipFill>
            </p:spPr>
            <p:txBody>
              <a:bodyPr/>
              <a:lstStyle/>
              <a:p>
                <a:r>
                  <a:rPr lang="it-IT">
                    <a:noFill/>
                  </a:rPr>
                  <a:t> </a:t>
                </a:r>
              </a:p>
            </p:txBody>
          </p:sp>
        </mc:Fallback>
      </mc:AlternateContent>
      <p:pic>
        <p:nvPicPr>
          <p:cNvPr id="3" name="Immagin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69985" y="2452465"/>
            <a:ext cx="4335895" cy="3099249"/>
          </a:xfrm>
          <a:prstGeom prst="rect">
            <a:avLst/>
          </a:prstGeom>
        </p:spPr>
      </p:pic>
    </p:spTree>
    <p:extLst>
      <p:ext uri="{BB962C8B-B14F-4D97-AF65-F5344CB8AC3E}">
        <p14:creationId xmlns:p14="http://schemas.microsoft.com/office/powerpoint/2010/main" val="220478312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Tf-Idf</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18</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0"/>
            <a:ext cx="8288640" cy="440099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err="1">
                <a:uFill>
                  <a:solidFill>
                    <a:srgbClr val="FFFFFF"/>
                  </a:solidFill>
                </a:uFill>
              </a:rPr>
              <a:t>Funzione</a:t>
            </a:r>
            <a:r>
              <a:rPr lang="en-US" spc="-1" dirty="0">
                <a:uFill>
                  <a:solidFill>
                    <a:srgbClr val="FFFFFF"/>
                  </a:solidFill>
                </a:uFill>
              </a:rPr>
              <a:t>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viene</a:t>
            </a:r>
            <a:r>
              <a:rPr lang="en-US" spc="-1" dirty="0">
                <a:uFill>
                  <a:solidFill>
                    <a:srgbClr val="FFFFFF"/>
                  </a:solidFill>
                </a:uFill>
              </a:rPr>
              <a:t> </a:t>
            </a:r>
            <a:r>
              <a:rPr lang="en-US" spc="-1" dirty="0" err="1">
                <a:uFill>
                  <a:solidFill>
                    <a:srgbClr val="FFFFFF"/>
                  </a:solidFill>
                </a:uFill>
              </a:rPr>
              <a:t>usata</a:t>
            </a:r>
            <a:r>
              <a:rPr lang="en-US" spc="-1" dirty="0">
                <a:uFill>
                  <a:solidFill>
                    <a:srgbClr val="FFFFFF"/>
                  </a:solidFill>
                </a:uFill>
              </a:rPr>
              <a:t> per </a:t>
            </a:r>
            <a:r>
              <a:rPr lang="en-US" spc="-1" dirty="0" err="1">
                <a:uFill>
                  <a:solidFill>
                    <a:srgbClr val="FFFFFF"/>
                  </a:solidFill>
                </a:uFill>
              </a:rPr>
              <a:t>misurare</a:t>
            </a:r>
            <a:r>
              <a:rPr lang="en-US" spc="-1" dirty="0">
                <a:uFill>
                  <a:solidFill>
                    <a:srgbClr val="FFFFFF"/>
                  </a:solidFill>
                </a:uFill>
              </a:rPr>
              <a:t> </a:t>
            </a:r>
            <a:r>
              <a:rPr lang="en-US" spc="-1" dirty="0" err="1">
                <a:uFill>
                  <a:solidFill>
                    <a:srgbClr val="FFFFFF"/>
                  </a:solidFill>
                </a:uFill>
              </a:rPr>
              <a:t>l’importanza</a:t>
            </a:r>
            <a:r>
              <a:rPr lang="en-US" spc="-1" dirty="0">
                <a:uFill>
                  <a:solidFill>
                    <a:srgbClr val="FFFFFF"/>
                  </a:solidFill>
                </a:uFill>
              </a:rPr>
              <a:t> di un </a:t>
            </a:r>
            <a:r>
              <a:rPr lang="en-US" spc="-1" dirty="0" err="1">
                <a:uFill>
                  <a:solidFill>
                    <a:srgbClr val="FFFFFF"/>
                  </a:solidFill>
                </a:uFill>
              </a:rPr>
              <a:t>termine</a:t>
            </a:r>
            <a:r>
              <a:rPr lang="en-US" spc="-1" dirty="0">
                <a:uFill>
                  <a:solidFill>
                    <a:srgbClr val="FFFFFF"/>
                  </a:solidFill>
                </a:uFill>
              </a:rPr>
              <a:t> </a:t>
            </a:r>
            <a:r>
              <a:rPr lang="en-US" spc="-1" dirty="0" err="1">
                <a:uFill>
                  <a:solidFill>
                    <a:srgbClr val="FFFFFF"/>
                  </a:solidFill>
                </a:uFill>
              </a:rPr>
              <a:t>rispetto</a:t>
            </a:r>
            <a:r>
              <a:rPr lang="en-US" spc="-1" dirty="0">
                <a:uFill>
                  <a:solidFill>
                    <a:srgbClr val="FFFFFF"/>
                  </a:solidFill>
                </a:uFill>
              </a:rPr>
              <a:t> ad un </a:t>
            </a:r>
            <a:r>
              <a:rPr lang="en-US" spc="-1" dirty="0" err="1">
                <a:uFill>
                  <a:solidFill>
                    <a:srgbClr val="FFFFFF"/>
                  </a:solidFill>
                </a:uFill>
              </a:rPr>
              <a:t>documento</a:t>
            </a:r>
            <a:r>
              <a:rPr lang="en-US" spc="-1" dirty="0">
                <a:uFill>
                  <a:solidFill>
                    <a:srgbClr val="FFFFFF"/>
                  </a:solidFill>
                </a:uFill>
              </a:rPr>
              <a:t> o ad </a:t>
            </a:r>
            <a:r>
              <a:rPr lang="en-US" spc="-1" dirty="0" err="1">
                <a:uFill>
                  <a:solidFill>
                    <a:srgbClr val="FFFFFF"/>
                  </a:solidFill>
                </a:uFill>
              </a:rPr>
              <a:t>una</a:t>
            </a:r>
            <a:r>
              <a:rPr lang="en-US" spc="-1" dirty="0">
                <a:uFill>
                  <a:solidFill>
                    <a:srgbClr val="FFFFFF"/>
                  </a:solidFill>
                </a:uFill>
              </a:rPr>
              <a:t> </a:t>
            </a:r>
            <a:r>
              <a:rPr lang="en-US" spc="-1" dirty="0" err="1">
                <a:uFill>
                  <a:solidFill>
                    <a:srgbClr val="FFFFFF"/>
                  </a:solidFill>
                </a:uFill>
              </a:rPr>
              <a:t>collezione</a:t>
            </a:r>
            <a:r>
              <a:rPr lang="en-US" spc="-1" dirty="0">
                <a:uFill>
                  <a:solidFill>
                    <a:srgbClr val="FFFFFF"/>
                  </a:solidFill>
                </a:uFill>
              </a:rPr>
              <a:t> di </a:t>
            </a:r>
            <a:r>
              <a:rPr lang="en-US" spc="-1" dirty="0" err="1">
                <a:uFill>
                  <a:solidFill>
                    <a:srgbClr val="FFFFFF"/>
                  </a:solidFill>
                </a:uFill>
              </a:rPr>
              <a:t>documenti</a:t>
            </a:r>
            <a:r>
              <a:rPr lang="en-US" spc="-1" dirty="0">
                <a:uFill>
                  <a:solidFill>
                    <a:srgbClr val="FFFFFF"/>
                  </a:solidFill>
                </a:uFill>
              </a:rPr>
              <a:t>.</a:t>
            </a:r>
          </a:p>
          <a:p>
            <a:pPr>
              <a:lnSpc>
                <a:spcPct val="100000"/>
              </a:lnSpc>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err="1">
                <a:uFill>
                  <a:solidFill>
                    <a:srgbClr val="FFFFFF"/>
                  </a:solidFill>
                </a:uFill>
              </a:rPr>
              <a:t>Tf</a:t>
            </a:r>
            <a:r>
              <a:rPr lang="en-US" spc="-1" dirty="0">
                <a:uFill>
                  <a:solidFill>
                    <a:srgbClr val="FFFFFF"/>
                  </a:solidFill>
                </a:uFill>
              </a:rPr>
              <a:t>: </a:t>
            </a:r>
            <a:r>
              <a:rPr lang="en-US" spc="-1" dirty="0" err="1">
                <a:uFill>
                  <a:solidFill>
                    <a:srgbClr val="FFFFFF"/>
                  </a:solidFill>
                </a:uFill>
              </a:rPr>
              <a:t>misura</a:t>
            </a:r>
            <a:r>
              <a:rPr lang="en-US" spc="-1" dirty="0">
                <a:uFill>
                  <a:solidFill>
                    <a:srgbClr val="FFFFFF"/>
                  </a:solidFill>
                </a:uFill>
              </a:rPr>
              <a:t> </a:t>
            </a:r>
            <a:r>
              <a:rPr lang="en-US" spc="-1" dirty="0" err="1">
                <a:uFill>
                  <a:solidFill>
                    <a:srgbClr val="FFFFFF"/>
                  </a:solidFill>
                </a:uFill>
              </a:rPr>
              <a:t>quante</a:t>
            </a:r>
            <a:r>
              <a:rPr lang="en-US" spc="-1" dirty="0">
                <a:uFill>
                  <a:solidFill>
                    <a:srgbClr val="FFFFFF"/>
                  </a:solidFill>
                </a:uFill>
              </a:rPr>
              <a:t> volte un </a:t>
            </a:r>
            <a:r>
              <a:rPr lang="en-US" spc="-1" dirty="0" err="1">
                <a:uFill>
                  <a:solidFill>
                    <a:srgbClr val="FFFFFF"/>
                  </a:solidFill>
                </a:uFill>
              </a:rPr>
              <a:t>termine</a:t>
            </a:r>
            <a:r>
              <a:rPr lang="en-US" spc="-1" dirty="0">
                <a:uFill>
                  <a:solidFill>
                    <a:srgbClr val="FFFFFF"/>
                  </a:solidFill>
                </a:uFill>
              </a:rPr>
              <a:t> </a:t>
            </a:r>
            <a:r>
              <a:rPr lang="en-US" spc="-1" dirty="0" err="1">
                <a:uFill>
                  <a:solidFill>
                    <a:srgbClr val="FFFFFF"/>
                  </a:solidFill>
                </a:uFill>
              </a:rPr>
              <a:t>appare</a:t>
            </a:r>
            <a:r>
              <a:rPr lang="en-US" spc="-1" dirty="0">
                <a:uFill>
                  <a:solidFill>
                    <a:srgbClr val="FFFFFF"/>
                  </a:solidFill>
                </a:uFill>
              </a:rPr>
              <a:t> in un </a:t>
            </a:r>
            <a:r>
              <a:rPr lang="en-US" spc="-1" dirty="0" err="1">
                <a:uFill>
                  <a:solidFill>
                    <a:srgbClr val="FFFFFF"/>
                  </a:solidFill>
                </a:uFill>
              </a:rPr>
              <a:t>documento</a:t>
            </a:r>
            <a:r>
              <a:rPr lang="en-US" spc="-1" dirty="0">
                <a:uFill>
                  <a:solidFill>
                    <a:srgbClr val="FFFFFF"/>
                  </a:solidFill>
                </a:uFill>
              </a:rPr>
              <a:t>.</a:t>
            </a: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err="1">
                <a:uFill>
                  <a:solidFill>
                    <a:srgbClr val="FFFFFF"/>
                  </a:solidFill>
                </a:uFill>
              </a:rPr>
              <a:t>Idf</a:t>
            </a:r>
            <a:r>
              <a:rPr lang="en-US" spc="-1" dirty="0">
                <a:uFill>
                  <a:solidFill>
                    <a:srgbClr val="FFFFFF"/>
                  </a:solidFill>
                </a:uFill>
              </a:rPr>
              <a:t>: </a:t>
            </a:r>
            <a:r>
              <a:rPr lang="en-US" spc="-1" dirty="0" err="1">
                <a:uFill>
                  <a:solidFill>
                    <a:srgbClr val="FFFFFF"/>
                  </a:solidFill>
                </a:uFill>
              </a:rPr>
              <a:t>misura</a:t>
            </a:r>
            <a:r>
              <a:rPr lang="en-US" spc="-1" dirty="0">
                <a:uFill>
                  <a:solidFill>
                    <a:srgbClr val="FFFFFF"/>
                  </a:solidFill>
                </a:uFill>
              </a:rPr>
              <a:t> </a:t>
            </a:r>
            <a:r>
              <a:rPr lang="en-US" spc="-1" dirty="0" err="1">
                <a:uFill>
                  <a:solidFill>
                    <a:srgbClr val="FFFFFF"/>
                  </a:solidFill>
                </a:uFill>
              </a:rPr>
              <a:t>i</a:t>
            </a:r>
            <a:r>
              <a:rPr lang="en-US" spc="-1" dirty="0">
                <a:uFill>
                  <a:solidFill>
                    <a:srgbClr val="FFFFFF"/>
                  </a:solidFill>
                </a:uFill>
              </a:rPr>
              <a:t> termini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si</a:t>
            </a:r>
            <a:r>
              <a:rPr lang="en-US" spc="-1" dirty="0">
                <a:uFill>
                  <a:solidFill>
                    <a:srgbClr val="FFFFFF"/>
                  </a:solidFill>
                </a:uFill>
              </a:rPr>
              <a:t> </a:t>
            </a:r>
            <a:r>
              <a:rPr lang="en-US" spc="-1" dirty="0" err="1">
                <a:uFill>
                  <a:solidFill>
                    <a:srgbClr val="FFFFFF"/>
                  </a:solidFill>
                </a:uFill>
              </a:rPr>
              <a:t>presentano</a:t>
            </a:r>
            <a:r>
              <a:rPr lang="en-US" spc="-1" dirty="0">
                <a:uFill>
                  <a:solidFill>
                    <a:srgbClr val="FFFFFF"/>
                  </a:solidFill>
                </a:uFill>
              </a:rPr>
              <a:t> </a:t>
            </a:r>
            <a:r>
              <a:rPr lang="en-US" spc="-1" dirty="0" err="1">
                <a:uFill>
                  <a:solidFill>
                    <a:srgbClr val="FFFFFF"/>
                  </a:solidFill>
                </a:uFill>
              </a:rPr>
              <a:t>più</a:t>
            </a:r>
            <a:r>
              <a:rPr lang="en-US" spc="-1" dirty="0">
                <a:uFill>
                  <a:solidFill>
                    <a:srgbClr val="FFFFFF"/>
                  </a:solidFill>
                </a:uFill>
              </a:rPr>
              <a:t> volte in un </a:t>
            </a:r>
            <a:r>
              <a:rPr lang="en-US" spc="-1" dirty="0" err="1">
                <a:uFill>
                  <a:solidFill>
                    <a:srgbClr val="FFFFFF"/>
                  </a:solidFill>
                </a:uFill>
              </a:rPr>
              <a:t>documento</a:t>
            </a:r>
            <a:r>
              <a:rPr lang="en-US" spc="-1" dirty="0">
                <a:uFill>
                  <a:solidFill>
                    <a:srgbClr val="FFFFFF"/>
                  </a:solidFill>
                </a:uFill>
              </a:rPr>
              <a:t>, ma con </a:t>
            </a:r>
            <a:r>
              <a:rPr lang="en-US" spc="-1" dirty="0" err="1">
                <a:uFill>
                  <a:solidFill>
                    <a:srgbClr val="FFFFFF"/>
                  </a:solidFill>
                </a:uFill>
              </a:rPr>
              <a:t>meno</a:t>
            </a:r>
            <a:r>
              <a:rPr lang="en-US" spc="-1" dirty="0">
                <a:uFill>
                  <a:solidFill>
                    <a:srgbClr val="FFFFFF"/>
                  </a:solidFill>
                </a:uFill>
              </a:rPr>
              <a:t> </a:t>
            </a:r>
            <a:r>
              <a:rPr lang="en-US" spc="-1" dirty="0" err="1">
                <a:uFill>
                  <a:solidFill>
                    <a:srgbClr val="FFFFFF"/>
                  </a:solidFill>
                </a:uFill>
              </a:rPr>
              <a:t>frequenza</a:t>
            </a:r>
            <a:r>
              <a:rPr lang="en-US" spc="-1" dirty="0">
                <a:uFill>
                  <a:solidFill>
                    <a:srgbClr val="FFFFFF"/>
                  </a:solidFill>
                </a:uFill>
              </a:rPr>
              <a:t> in </a:t>
            </a:r>
            <a:r>
              <a:rPr lang="en-US" spc="-1" dirty="0" err="1">
                <a:uFill>
                  <a:solidFill>
                    <a:srgbClr val="FFFFFF"/>
                  </a:solidFill>
                </a:uFill>
              </a:rPr>
              <a:t>tutta</a:t>
            </a:r>
            <a:r>
              <a:rPr lang="en-US" spc="-1" dirty="0">
                <a:uFill>
                  <a:solidFill>
                    <a:srgbClr val="FFFFFF"/>
                  </a:solidFill>
                </a:uFill>
              </a:rPr>
              <a:t> la </a:t>
            </a:r>
            <a:r>
              <a:rPr lang="en-US" spc="-1" dirty="0" err="1">
                <a:uFill>
                  <a:solidFill>
                    <a:srgbClr val="FFFFFF"/>
                  </a:solidFill>
                </a:uFill>
              </a:rPr>
              <a:t>collezione</a:t>
            </a:r>
            <a:r>
              <a:rPr lang="en-US" spc="-1" dirty="0">
                <a:uFill>
                  <a:solidFill>
                    <a:srgbClr val="FFFFFF"/>
                  </a:solidFill>
                </a:uFill>
              </a:rPr>
              <a:t> di </a:t>
            </a:r>
            <a:r>
              <a:rPr lang="en-US" spc="-1" dirty="0" err="1">
                <a:uFill>
                  <a:solidFill>
                    <a:srgbClr val="FFFFFF"/>
                  </a:solidFill>
                </a:uFill>
              </a:rPr>
              <a:t>documenti</a:t>
            </a:r>
            <a:r>
              <a:rPr lang="en-US" spc="-1" dirty="0">
                <a:uFill>
                  <a:solidFill>
                    <a:srgbClr val="FFFFFF"/>
                  </a:solidFill>
                </a:uFill>
              </a:rPr>
              <a:t>.</a:t>
            </a: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p:txBody>
      </p:sp>
      <mc:AlternateContent xmlns:mc="http://schemas.openxmlformats.org/markup-compatibility/2006" xmlns:a14="http://schemas.microsoft.com/office/drawing/2010/main">
        <mc:Choice Requires="a14">
          <p:sp>
            <p:nvSpPr>
              <p:cNvPr id="2" name="CasellaDiTesto 1"/>
              <p:cNvSpPr txBox="1"/>
              <p:nvPr/>
            </p:nvSpPr>
            <p:spPr>
              <a:xfrm>
                <a:off x="3792191" y="2938549"/>
                <a:ext cx="1527469" cy="7473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2400" i="1" smtClean="0">
                              <a:latin typeface="Cambria Math" panose="02040503050406030204" pitchFamily="18" charset="0"/>
                            </a:rPr>
                          </m:ctrlPr>
                        </m:sSubPr>
                        <m:e>
                          <m:r>
                            <a:rPr lang="it-IT" sz="2400" b="0" i="1" smtClean="0">
                              <a:latin typeface="Cambria Math" panose="02040503050406030204" pitchFamily="18" charset="0"/>
                            </a:rPr>
                            <m:t>𝑡𝑓</m:t>
                          </m:r>
                        </m:e>
                        <m:sub>
                          <m:r>
                            <a:rPr lang="it-IT" sz="2400" b="0" i="1" smtClean="0">
                              <a:latin typeface="Cambria Math" panose="02040503050406030204" pitchFamily="18" charset="0"/>
                            </a:rPr>
                            <m:t>𝑖</m:t>
                          </m:r>
                          <m:r>
                            <a:rPr lang="it-IT" sz="2400" b="0" i="1" smtClean="0">
                              <a:latin typeface="Cambria Math" panose="02040503050406030204" pitchFamily="18" charset="0"/>
                            </a:rPr>
                            <m:t>,</m:t>
                          </m:r>
                          <m:r>
                            <a:rPr lang="it-IT" sz="2400" b="0" i="1" smtClean="0">
                              <a:latin typeface="Cambria Math" panose="02040503050406030204" pitchFamily="18" charset="0"/>
                            </a:rPr>
                            <m:t>𝑗</m:t>
                          </m:r>
                        </m:sub>
                      </m:sSub>
                      <m:r>
                        <a:rPr lang="it-IT" sz="2400" b="0" i="1" smtClean="0">
                          <a:latin typeface="Cambria Math" panose="02040503050406030204" pitchFamily="18" charset="0"/>
                        </a:rPr>
                        <m:t>= </m:t>
                      </m:r>
                      <m:f>
                        <m:fPr>
                          <m:ctrlPr>
                            <a:rPr lang="it-IT" sz="2400" b="0" i="1" smtClean="0">
                              <a:latin typeface="Cambria Math" panose="02040503050406030204" pitchFamily="18" charset="0"/>
                            </a:rPr>
                          </m:ctrlPr>
                        </m:fPr>
                        <m:num>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𝑛</m:t>
                              </m:r>
                            </m:e>
                            <m:sub>
                              <m:r>
                                <a:rPr lang="it-IT" sz="2400" b="0" i="1" smtClean="0">
                                  <a:latin typeface="Cambria Math" panose="02040503050406030204" pitchFamily="18" charset="0"/>
                                </a:rPr>
                                <m:t>𝑖</m:t>
                              </m:r>
                              <m:r>
                                <a:rPr lang="it-IT" sz="2400" b="0" i="1" smtClean="0">
                                  <a:latin typeface="Cambria Math" panose="02040503050406030204" pitchFamily="18" charset="0"/>
                                </a:rPr>
                                <m:t>,</m:t>
                              </m:r>
                              <m:r>
                                <a:rPr lang="it-IT" sz="2400" b="0" i="1" smtClean="0">
                                  <a:latin typeface="Cambria Math" panose="02040503050406030204" pitchFamily="18" charset="0"/>
                                </a:rPr>
                                <m:t>𝑗</m:t>
                              </m:r>
                            </m:sub>
                          </m:sSub>
                        </m:num>
                        <m:den>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𝑑</m:t>
                              </m:r>
                            </m:e>
                            <m:sub>
                              <m:r>
                                <a:rPr lang="it-IT" sz="2400" b="0" i="1" smtClean="0">
                                  <a:latin typeface="Cambria Math" panose="02040503050406030204" pitchFamily="18" charset="0"/>
                                </a:rPr>
                                <m:t>𝑗</m:t>
                              </m:r>
                            </m:sub>
                          </m:sSub>
                          <m:r>
                            <a:rPr lang="it-IT" sz="2400" b="0" i="1" smtClean="0">
                              <a:latin typeface="Cambria Math" panose="02040503050406030204" pitchFamily="18" charset="0"/>
                            </a:rPr>
                            <m:t>|</m:t>
                          </m:r>
                        </m:den>
                      </m:f>
                    </m:oMath>
                  </m:oMathPara>
                </a14:m>
                <a:endParaRPr lang="it-IT" sz="2400" dirty="0"/>
              </a:p>
            </p:txBody>
          </p:sp>
        </mc:Choice>
        <mc:Fallback xmlns="">
          <p:sp>
            <p:nvSpPr>
              <p:cNvPr id="2" name="CasellaDiTesto 1"/>
              <p:cNvSpPr txBox="1">
                <a:spLocks noRot="1" noChangeAspect="1" noMove="1" noResize="1" noEditPoints="1" noAdjustHandles="1" noChangeArrowheads="1" noChangeShapeType="1" noTextEdit="1"/>
              </p:cNvSpPr>
              <p:nvPr/>
            </p:nvSpPr>
            <p:spPr>
              <a:xfrm>
                <a:off x="3792191" y="2938549"/>
                <a:ext cx="1527469" cy="747384"/>
              </a:xfrm>
              <a:prstGeom prst="rect">
                <a:avLst/>
              </a:prstGeom>
              <a:blipFill>
                <a:blip r:embed="rId3"/>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 name="CasellaDiTesto 2"/>
              <p:cNvSpPr txBox="1"/>
              <p:nvPr/>
            </p:nvSpPr>
            <p:spPr>
              <a:xfrm>
                <a:off x="2978955" y="4811248"/>
                <a:ext cx="3153940" cy="7637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2400" i="1" smtClean="0">
                              <a:latin typeface="Cambria Math" panose="02040503050406030204" pitchFamily="18" charset="0"/>
                            </a:rPr>
                          </m:ctrlPr>
                        </m:sSubPr>
                        <m:e>
                          <m:r>
                            <a:rPr lang="it-IT" sz="2400" b="0" i="1" smtClean="0">
                              <a:latin typeface="Cambria Math" panose="02040503050406030204" pitchFamily="18" charset="0"/>
                            </a:rPr>
                            <m:t>𝑖𝑑𝑓</m:t>
                          </m:r>
                        </m:e>
                        <m:sub>
                          <m:r>
                            <a:rPr lang="it-IT" sz="2400" b="0" i="1" smtClean="0">
                              <a:latin typeface="Cambria Math" panose="02040503050406030204" pitchFamily="18" charset="0"/>
                            </a:rPr>
                            <m:t>𝑖</m:t>
                          </m:r>
                        </m:sub>
                      </m:sSub>
                      <m:r>
                        <a:rPr lang="it-IT" sz="2400" b="0" i="1" smtClean="0">
                          <a:latin typeface="Cambria Math" panose="02040503050406030204" pitchFamily="18" charset="0"/>
                        </a:rPr>
                        <m:t>=</m:t>
                      </m:r>
                      <m:func>
                        <m:funcPr>
                          <m:ctrlPr>
                            <a:rPr lang="it-IT" sz="2400" b="0" i="1" smtClean="0">
                              <a:latin typeface="Cambria Math" panose="02040503050406030204" pitchFamily="18" charset="0"/>
                            </a:rPr>
                          </m:ctrlPr>
                        </m:funcPr>
                        <m:fName>
                          <m:r>
                            <m:rPr>
                              <m:sty m:val="p"/>
                            </m:rPr>
                            <a:rPr lang="it-IT" sz="2400" b="0" i="0" smtClean="0">
                              <a:latin typeface="Cambria Math" panose="02040503050406030204" pitchFamily="18" charset="0"/>
                            </a:rPr>
                            <m:t>log</m:t>
                          </m:r>
                        </m:fName>
                        <m:e>
                          <m:f>
                            <m:fPr>
                              <m:ctrlPr>
                                <a:rPr lang="it-IT" sz="2400" b="0" i="1" smtClean="0">
                                  <a:latin typeface="Cambria Math" panose="02040503050406030204" pitchFamily="18" charset="0"/>
                                </a:rPr>
                              </m:ctrlPr>
                            </m:fPr>
                            <m:num>
                              <m:r>
                                <a:rPr lang="it-IT" sz="2400" b="0" i="1" smtClean="0">
                                  <a:latin typeface="Cambria Math" panose="02040503050406030204" pitchFamily="18" charset="0"/>
                                </a:rPr>
                                <m:t>|</m:t>
                              </m:r>
                              <m:r>
                                <a:rPr lang="it-IT" sz="2400" b="0" i="1" smtClean="0">
                                  <a:latin typeface="Cambria Math" panose="02040503050406030204" pitchFamily="18" charset="0"/>
                                </a:rPr>
                                <m:t>𝐷</m:t>
                              </m:r>
                              <m:r>
                                <a:rPr lang="it-IT" sz="2400" b="0" i="1" smtClean="0">
                                  <a:latin typeface="Cambria Math" panose="02040503050406030204" pitchFamily="18" charset="0"/>
                                </a:rPr>
                                <m:t>|</m:t>
                              </m:r>
                            </m:num>
                            <m:den>
                              <m:r>
                                <a:rPr lang="it-IT" sz="2400" b="0" i="1" smtClean="0">
                                  <a:latin typeface="Cambria Math" panose="02040503050406030204" pitchFamily="18" charset="0"/>
                                </a:rPr>
                                <m:t>|</m:t>
                              </m:r>
                              <m:d>
                                <m:dPr>
                                  <m:begChr m:val="{"/>
                                  <m:endChr m:val="}"/>
                                  <m:ctrlPr>
                                    <a:rPr lang="it-IT" sz="2400" b="0" i="1" smtClean="0">
                                      <a:latin typeface="Cambria Math" panose="02040503050406030204" pitchFamily="18" charset="0"/>
                                    </a:rPr>
                                  </m:ctrlPr>
                                </m:dPr>
                                <m:e>
                                  <m:r>
                                    <a:rPr lang="it-IT" sz="2400" b="0" i="1" smtClean="0">
                                      <a:latin typeface="Cambria Math" panose="02040503050406030204" pitchFamily="18" charset="0"/>
                                    </a:rPr>
                                    <m:t>𝑑</m:t>
                                  </m:r>
                                  <m:r>
                                    <a:rPr lang="it-IT" sz="2400" b="0" i="1" smtClean="0">
                                      <a:latin typeface="Cambria Math" panose="02040503050406030204" pitchFamily="18" charset="0"/>
                                    </a:rPr>
                                    <m:t> : </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𝑡</m:t>
                                      </m:r>
                                    </m:e>
                                    <m:sub>
                                      <m:r>
                                        <a:rPr lang="it-IT" sz="2400" b="0" i="1" smtClean="0">
                                          <a:latin typeface="Cambria Math" panose="02040503050406030204" pitchFamily="18" charset="0"/>
                                        </a:rPr>
                                        <m:t>𝑖</m:t>
                                      </m:r>
                                    </m:sub>
                                  </m:sSub>
                                  <m:r>
                                    <a:rPr lang="it-IT" sz="2400" b="0" i="1" smtClean="0">
                                      <a:latin typeface="Cambria Math" panose="02040503050406030204" pitchFamily="18" charset="0"/>
                                      <a:ea typeface="Cambria Math" panose="02040503050406030204" pitchFamily="18" charset="0"/>
                                    </a:rPr>
                                    <m:t>∈</m:t>
                                  </m:r>
                                  <m:r>
                                    <a:rPr lang="it-IT" sz="2400" b="0" i="1" smtClean="0">
                                      <a:latin typeface="Cambria Math" panose="02040503050406030204" pitchFamily="18" charset="0"/>
                                      <a:ea typeface="Cambria Math" panose="02040503050406030204" pitchFamily="18" charset="0"/>
                                    </a:rPr>
                                    <m:t>𝑑</m:t>
                                  </m:r>
                                </m:e>
                              </m:d>
                              <m:r>
                                <a:rPr lang="it-IT" sz="2400" b="0" i="1" smtClean="0">
                                  <a:latin typeface="Cambria Math" panose="02040503050406030204" pitchFamily="18" charset="0"/>
                                </a:rPr>
                                <m:t>|</m:t>
                              </m:r>
                            </m:den>
                          </m:f>
                        </m:e>
                      </m:func>
                    </m:oMath>
                  </m:oMathPara>
                </a14:m>
                <a:endParaRPr lang="it-IT" dirty="0"/>
              </a:p>
            </p:txBody>
          </p:sp>
        </mc:Choice>
        <mc:Fallback xmlns="">
          <p:sp>
            <p:nvSpPr>
              <p:cNvPr id="3" name="CasellaDiTesto 2"/>
              <p:cNvSpPr txBox="1">
                <a:spLocks noRot="1" noChangeAspect="1" noMove="1" noResize="1" noEditPoints="1" noAdjustHandles="1" noChangeArrowheads="1" noChangeShapeType="1" noTextEdit="1"/>
              </p:cNvSpPr>
              <p:nvPr/>
            </p:nvSpPr>
            <p:spPr>
              <a:xfrm>
                <a:off x="2978955" y="4811248"/>
                <a:ext cx="3153940" cy="763799"/>
              </a:xfrm>
              <a:prstGeom prst="rect">
                <a:avLst/>
              </a:prstGeom>
              <a:blipFill>
                <a:blip r:embed="rId4"/>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120626788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Doc2Vec</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19</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0"/>
            <a:ext cx="8288640" cy="440099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err="1">
                <a:uFill>
                  <a:solidFill>
                    <a:srgbClr val="FFFFFF"/>
                  </a:solidFill>
                </a:uFill>
              </a:rPr>
              <a:t>Chiamato</a:t>
            </a:r>
            <a:r>
              <a:rPr lang="en-US" spc="-1" dirty="0">
                <a:uFill>
                  <a:solidFill>
                    <a:srgbClr val="FFFFFF"/>
                  </a:solidFill>
                </a:uFill>
              </a:rPr>
              <a:t> </a:t>
            </a:r>
            <a:r>
              <a:rPr lang="en-US" spc="-1" dirty="0" err="1">
                <a:uFill>
                  <a:solidFill>
                    <a:srgbClr val="FFFFFF"/>
                  </a:solidFill>
                </a:uFill>
              </a:rPr>
              <a:t>anche</a:t>
            </a:r>
            <a:r>
              <a:rPr lang="en-US" spc="-1" dirty="0">
                <a:uFill>
                  <a:solidFill>
                    <a:srgbClr val="FFFFFF"/>
                  </a:solidFill>
                </a:uFill>
              </a:rPr>
              <a:t> Paragraph2Vec, è </a:t>
            </a:r>
            <a:r>
              <a:rPr lang="en-US" spc="-1" dirty="0" err="1">
                <a:uFill>
                  <a:solidFill>
                    <a:srgbClr val="FFFFFF"/>
                  </a:solidFill>
                </a:uFill>
              </a:rPr>
              <a:t>una</a:t>
            </a:r>
            <a:r>
              <a:rPr lang="en-US" spc="-1" dirty="0">
                <a:uFill>
                  <a:solidFill>
                    <a:srgbClr val="FFFFFF"/>
                  </a:solidFill>
                </a:uFill>
              </a:rPr>
              <a:t> </a:t>
            </a:r>
            <a:r>
              <a:rPr lang="en-US" spc="-1" dirty="0" err="1">
                <a:solidFill>
                  <a:srgbClr val="FF3333"/>
                </a:solidFill>
                <a:uFill>
                  <a:solidFill>
                    <a:srgbClr val="FFFFFF"/>
                  </a:solidFill>
                </a:uFill>
              </a:rPr>
              <a:t>estensione</a:t>
            </a:r>
            <a:r>
              <a:rPr lang="en-US" spc="-1" dirty="0">
                <a:uFill>
                  <a:solidFill>
                    <a:srgbClr val="FFFFFF"/>
                  </a:solidFill>
                </a:uFill>
              </a:rPr>
              <a:t> di Word2Vec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aggrega</a:t>
            </a:r>
            <a:r>
              <a:rPr lang="en-US" spc="-1" dirty="0">
                <a:uFill>
                  <a:solidFill>
                    <a:srgbClr val="FFFFFF"/>
                  </a:solidFill>
                </a:uFill>
              </a:rPr>
              <a:t> </a:t>
            </a:r>
            <a:r>
              <a:rPr lang="en-US" spc="-1" dirty="0" err="1">
                <a:uFill>
                  <a:solidFill>
                    <a:srgbClr val="FFFFFF"/>
                  </a:solidFill>
                </a:uFill>
              </a:rPr>
              <a:t>tutte</a:t>
            </a:r>
            <a:r>
              <a:rPr lang="en-US" spc="-1" dirty="0">
                <a:uFill>
                  <a:solidFill>
                    <a:srgbClr val="FFFFFF"/>
                  </a:solidFill>
                </a:uFill>
              </a:rPr>
              <a:t> le parole di un </a:t>
            </a:r>
            <a:r>
              <a:rPr lang="en-US" spc="-1" dirty="0" err="1">
                <a:uFill>
                  <a:solidFill>
                    <a:srgbClr val="FFFFFF"/>
                  </a:solidFill>
                </a:uFill>
              </a:rPr>
              <a:t>paragrafo</a:t>
            </a:r>
            <a:r>
              <a:rPr lang="en-US" spc="-1" dirty="0">
                <a:uFill>
                  <a:solidFill>
                    <a:srgbClr val="FFFFFF"/>
                  </a:solidFill>
                </a:uFill>
              </a:rPr>
              <a:t> in un </a:t>
            </a:r>
            <a:r>
              <a:rPr lang="en-US" spc="-1" dirty="0" err="1">
                <a:uFill>
                  <a:solidFill>
                    <a:srgbClr val="FFFFFF"/>
                  </a:solidFill>
                </a:uFill>
              </a:rPr>
              <a:t>vettore</a:t>
            </a:r>
            <a:r>
              <a:rPr lang="en-US" spc="-1" dirty="0">
                <a:uFill>
                  <a:solidFill>
                    <a:srgbClr val="FFFFFF"/>
                  </a:solidFill>
                </a:uFill>
              </a:rPr>
              <a:t>.</a:t>
            </a:r>
          </a:p>
          <a:p>
            <a:pPr>
              <a:lnSpc>
                <a:spcPct val="100000"/>
              </a:lnSpc>
            </a:pPr>
            <a:endParaRPr lang="en-US" spc="-1" dirty="0">
              <a:uFill>
                <a:solidFill>
                  <a:srgbClr val="FFFFFF"/>
                </a:solidFill>
              </a:uFill>
            </a:endParaRPr>
          </a:p>
          <a:p>
            <a:pPr>
              <a:lnSpc>
                <a:spcPct val="100000"/>
              </a:lnSpc>
            </a:pPr>
            <a:r>
              <a:rPr lang="en-US" spc="-1" dirty="0">
                <a:uFill>
                  <a:solidFill>
                    <a:srgbClr val="FFFFFF"/>
                  </a:solidFill>
                </a:uFill>
              </a:rPr>
              <a:t>Il </a:t>
            </a:r>
            <a:r>
              <a:rPr lang="en-US" spc="-1" dirty="0" err="1">
                <a:uFill>
                  <a:solidFill>
                    <a:srgbClr val="FFFFFF"/>
                  </a:solidFill>
                </a:uFill>
              </a:rPr>
              <a:t>processo</a:t>
            </a:r>
            <a:r>
              <a:rPr lang="en-US" spc="-1" dirty="0">
                <a:uFill>
                  <a:solidFill>
                    <a:srgbClr val="FFFFFF"/>
                  </a:solidFill>
                </a:uFill>
              </a:rPr>
              <a:t> di </a:t>
            </a:r>
            <a:r>
              <a:rPr lang="en-US" spc="-1" dirty="0" err="1">
                <a:uFill>
                  <a:solidFill>
                    <a:srgbClr val="FFFFFF"/>
                  </a:solidFill>
                </a:uFill>
              </a:rPr>
              <a:t>apprendimento</a:t>
            </a:r>
            <a:r>
              <a:rPr lang="en-US" spc="-1" dirty="0">
                <a:uFill>
                  <a:solidFill>
                    <a:srgbClr val="FFFFFF"/>
                  </a:solidFill>
                </a:uFill>
              </a:rPr>
              <a:t> è </a:t>
            </a:r>
            <a:r>
              <a:rPr lang="en-US" spc="-1" dirty="0" err="1">
                <a:uFill>
                  <a:solidFill>
                    <a:srgbClr val="FFFFFF"/>
                  </a:solidFill>
                </a:uFill>
              </a:rPr>
              <a:t>caratterizzato</a:t>
            </a:r>
            <a:r>
              <a:rPr lang="en-US" spc="-1" dirty="0">
                <a:uFill>
                  <a:solidFill>
                    <a:srgbClr val="FFFFFF"/>
                  </a:solidFill>
                </a:uFill>
              </a:rPr>
              <a:t> </a:t>
            </a:r>
            <a:r>
              <a:rPr lang="en-US" spc="-1" dirty="0" err="1">
                <a:uFill>
                  <a:solidFill>
                    <a:srgbClr val="FFFFFF"/>
                  </a:solidFill>
                </a:uFill>
              </a:rPr>
              <a:t>dallo</a:t>
            </a:r>
            <a:r>
              <a:rPr lang="en-US" spc="-1" dirty="0">
                <a:uFill>
                  <a:solidFill>
                    <a:srgbClr val="FFFFFF"/>
                  </a:solidFill>
                </a:uFill>
              </a:rPr>
              <a:t> </a:t>
            </a:r>
            <a:r>
              <a:rPr lang="en-US" spc="-1" dirty="0" err="1">
                <a:uFill>
                  <a:solidFill>
                    <a:srgbClr val="FFFFFF"/>
                  </a:solidFill>
                </a:uFill>
              </a:rPr>
              <a:t>spostamento</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parole di </a:t>
            </a:r>
            <a:r>
              <a:rPr lang="en-US" spc="-1" dirty="0" err="1">
                <a:uFill>
                  <a:solidFill>
                    <a:srgbClr val="FFFFFF"/>
                  </a:solidFill>
                </a:uFill>
              </a:rPr>
              <a:t>contesto</a:t>
            </a:r>
            <a:r>
              <a:rPr lang="en-US" spc="-1" dirty="0">
                <a:uFill>
                  <a:solidFill>
                    <a:srgbClr val="FFFFFF"/>
                  </a:solidFill>
                </a:uFill>
              </a:rPr>
              <a:t> </a:t>
            </a:r>
            <a:r>
              <a:rPr lang="en-US" spc="-1" dirty="0" err="1">
                <a:uFill>
                  <a:solidFill>
                    <a:srgbClr val="FFFFFF"/>
                  </a:solidFill>
                </a:uFill>
              </a:rPr>
              <a:t>attraverso</a:t>
            </a:r>
            <a:r>
              <a:rPr lang="en-US" spc="-1" dirty="0">
                <a:uFill>
                  <a:solidFill>
                    <a:srgbClr val="FFFFFF"/>
                  </a:solidFill>
                </a:uFill>
              </a:rPr>
              <a:t> </a:t>
            </a:r>
            <a:r>
              <a:rPr lang="en-US" spc="-1" dirty="0" err="1">
                <a:uFill>
                  <a:solidFill>
                    <a:srgbClr val="FFFFFF"/>
                  </a:solidFill>
                </a:uFill>
              </a:rPr>
              <a:t>ogni</a:t>
            </a:r>
            <a:r>
              <a:rPr lang="en-US" spc="-1" dirty="0">
                <a:uFill>
                  <a:solidFill>
                    <a:srgbClr val="FFFFFF"/>
                  </a:solidFill>
                </a:uFill>
              </a:rPr>
              <a:t> </a:t>
            </a:r>
            <a:r>
              <a:rPr lang="en-US" spc="-1" dirty="0" err="1">
                <a:uFill>
                  <a:solidFill>
                    <a:srgbClr val="FFFFFF"/>
                  </a:solidFill>
                </a:uFill>
              </a:rPr>
              <a:t>parola</a:t>
            </a:r>
            <a:r>
              <a:rPr lang="en-US" spc="-1" dirty="0">
                <a:uFill>
                  <a:solidFill>
                    <a:srgbClr val="FFFFFF"/>
                  </a:solidFill>
                </a:uFill>
              </a:rPr>
              <a:t> di </a:t>
            </a:r>
            <a:r>
              <a:rPr lang="en-US" spc="-1" dirty="0" err="1">
                <a:uFill>
                  <a:solidFill>
                    <a:srgbClr val="FFFFFF"/>
                  </a:solidFill>
                </a:uFill>
              </a:rPr>
              <a:t>ogni</a:t>
            </a:r>
            <a:r>
              <a:rPr lang="en-US" spc="-1" dirty="0">
                <a:uFill>
                  <a:solidFill>
                    <a:srgbClr val="FFFFFF"/>
                  </a:solidFill>
                </a:uFill>
              </a:rPr>
              <a:t> </a:t>
            </a:r>
            <a:r>
              <a:rPr lang="en-US" spc="-1" dirty="0" err="1">
                <a:uFill>
                  <a:solidFill>
                    <a:srgbClr val="FFFFFF"/>
                  </a:solidFill>
                </a:uFill>
              </a:rPr>
              <a:t>paragrafo</a:t>
            </a:r>
            <a:r>
              <a:rPr lang="en-US" spc="-1" dirty="0">
                <a:uFill>
                  <a:solidFill>
                    <a:srgbClr val="FFFFFF"/>
                  </a:solidFill>
                </a:uFill>
              </a:rPr>
              <a:t>, per </a:t>
            </a:r>
            <a:r>
              <a:rPr lang="en-US" spc="-1" dirty="0" err="1">
                <a:uFill>
                  <a:solidFill>
                    <a:srgbClr val="FFFFFF"/>
                  </a:solidFill>
                </a:uFill>
              </a:rPr>
              <a:t>ogni</a:t>
            </a:r>
            <a:r>
              <a:rPr lang="en-US" spc="-1" dirty="0">
                <a:uFill>
                  <a:solidFill>
                    <a:srgbClr val="FFFFFF"/>
                  </a:solidFill>
                </a:uFill>
              </a:rPr>
              <a:t> </a:t>
            </a:r>
            <a:r>
              <a:rPr lang="en-US" spc="-1" dirty="0" err="1">
                <a:uFill>
                  <a:solidFill>
                    <a:srgbClr val="FFFFFF"/>
                  </a:solidFill>
                </a:uFill>
              </a:rPr>
              <a:t>paragrafo</a:t>
            </a:r>
            <a:r>
              <a:rPr lang="en-US" spc="-1" dirty="0">
                <a:uFill>
                  <a:solidFill>
                    <a:srgbClr val="FFFFFF"/>
                  </a:solidFill>
                </a:uFill>
              </a:rPr>
              <a:t>.</a:t>
            </a:r>
          </a:p>
          <a:p>
            <a:pPr>
              <a:lnSpc>
                <a:spcPct val="100000"/>
              </a:lnSpc>
            </a:pPr>
            <a:endParaRPr lang="en-US" spc="-1" dirty="0">
              <a:uFill>
                <a:solidFill>
                  <a:srgbClr val="FFFFFF"/>
                </a:solidFill>
              </a:uFill>
            </a:endParaRPr>
          </a:p>
          <a:p>
            <a:pPr>
              <a:lnSpc>
                <a:spcPct val="100000"/>
              </a:lnSpc>
            </a:pPr>
            <a:r>
              <a:rPr lang="en-US" spc="-1" dirty="0" err="1">
                <a:uFill>
                  <a:solidFill>
                    <a:srgbClr val="FFFFFF"/>
                  </a:solidFill>
                </a:uFill>
              </a:rPr>
              <a:t>L’idea</a:t>
            </a:r>
            <a:r>
              <a:rPr lang="en-US" spc="-1" dirty="0">
                <a:uFill>
                  <a:solidFill>
                    <a:srgbClr val="FFFFFF"/>
                  </a:solidFill>
                </a:uFill>
              </a:rPr>
              <a:t> di base è </a:t>
            </a:r>
            <a:r>
              <a:rPr lang="en-US" spc="-1" dirty="0" err="1">
                <a:uFill>
                  <a:solidFill>
                    <a:srgbClr val="FFFFFF"/>
                  </a:solidFill>
                </a:uFill>
              </a:rPr>
              <a:t>quella</a:t>
            </a:r>
            <a:r>
              <a:rPr lang="en-US" spc="-1" dirty="0">
                <a:uFill>
                  <a:solidFill>
                    <a:srgbClr val="FFFFFF"/>
                  </a:solidFill>
                </a:uFill>
              </a:rPr>
              <a:t> di </a:t>
            </a:r>
            <a:r>
              <a:rPr lang="en-US" spc="-1" dirty="0" err="1">
                <a:uFill>
                  <a:solidFill>
                    <a:srgbClr val="FFFFFF"/>
                  </a:solidFill>
                </a:uFill>
              </a:rPr>
              <a:t>apprendere</a:t>
            </a:r>
            <a:r>
              <a:rPr lang="en-US" spc="-1" dirty="0">
                <a:uFill>
                  <a:solidFill>
                    <a:srgbClr val="FFFFFF"/>
                  </a:solidFill>
                </a:uFill>
              </a:rPr>
              <a:t> </a:t>
            </a:r>
            <a:r>
              <a:rPr lang="en-US" spc="-1" dirty="0" err="1">
                <a:uFill>
                  <a:solidFill>
                    <a:srgbClr val="FFFFFF"/>
                  </a:solidFill>
                </a:uFill>
              </a:rPr>
              <a:t>vettori</a:t>
            </a:r>
            <a:r>
              <a:rPr lang="en-US" spc="-1" dirty="0">
                <a:uFill>
                  <a:solidFill>
                    <a:srgbClr val="FFFFFF"/>
                  </a:solidFill>
                </a:uFill>
              </a:rPr>
              <a:t> di </a:t>
            </a:r>
            <a:r>
              <a:rPr lang="en-US" spc="-1" dirty="0" err="1">
                <a:uFill>
                  <a:solidFill>
                    <a:srgbClr val="FFFFFF"/>
                  </a:solidFill>
                </a:uFill>
              </a:rPr>
              <a:t>paragrafi</a:t>
            </a:r>
            <a:r>
              <a:rPr lang="en-US" spc="-1" dirty="0">
                <a:uFill>
                  <a:solidFill>
                    <a:srgbClr val="FFFFFF"/>
                  </a:solidFill>
                </a:uFill>
              </a:rPr>
              <a:t> in </a:t>
            </a:r>
            <a:r>
              <a:rPr lang="en-US" spc="-1" dirty="0" err="1">
                <a:uFill>
                  <a:solidFill>
                    <a:srgbClr val="FFFFFF"/>
                  </a:solidFill>
                </a:uFill>
              </a:rPr>
              <a:t>modo</a:t>
            </a:r>
            <a:r>
              <a:rPr lang="en-US" spc="-1" dirty="0">
                <a:uFill>
                  <a:solidFill>
                    <a:srgbClr val="FFFFFF"/>
                  </a:solidFill>
                </a:uFill>
              </a:rPr>
              <a:t> simile </a:t>
            </a:r>
            <a:r>
              <a:rPr lang="en-US" spc="-1" dirty="0" err="1">
                <a:uFill>
                  <a:solidFill>
                    <a:srgbClr val="FFFFFF"/>
                  </a:solidFill>
                </a:uFill>
              </a:rPr>
              <a:t>all’apprendimento</a:t>
            </a:r>
            <a:r>
              <a:rPr lang="en-US" spc="-1" dirty="0">
                <a:uFill>
                  <a:solidFill>
                    <a:srgbClr val="FFFFFF"/>
                  </a:solidFill>
                </a:uFill>
              </a:rPr>
              <a:t> </a:t>
            </a:r>
            <a:r>
              <a:rPr lang="en-US" spc="-1" dirty="0" err="1">
                <a:uFill>
                  <a:solidFill>
                    <a:srgbClr val="FFFFFF"/>
                  </a:solidFill>
                </a:uFill>
              </a:rPr>
              <a:t>dei</a:t>
            </a:r>
            <a:r>
              <a:rPr lang="en-US" spc="-1" dirty="0">
                <a:uFill>
                  <a:solidFill>
                    <a:srgbClr val="FFFFFF"/>
                  </a:solidFill>
                </a:uFill>
              </a:rPr>
              <a:t> </a:t>
            </a:r>
            <a:r>
              <a:rPr lang="en-US" spc="-1" dirty="0" err="1">
                <a:uFill>
                  <a:solidFill>
                    <a:srgbClr val="FFFFFF"/>
                  </a:solidFill>
                </a:uFill>
              </a:rPr>
              <a:t>vettori</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parole.</a:t>
            </a:r>
          </a:p>
          <a:p>
            <a:pPr>
              <a:lnSpc>
                <a:spcPct val="100000"/>
              </a:lnSpc>
            </a:pPr>
            <a:endParaRPr lang="en-US" spc="-1" dirty="0">
              <a:uFill>
                <a:solidFill>
                  <a:srgbClr val="FFFFFF"/>
                </a:solidFill>
              </a:uFill>
            </a:endParaRPr>
          </a:p>
          <a:p>
            <a:pPr>
              <a:lnSpc>
                <a:spcPct val="100000"/>
              </a:lnSpc>
            </a:pPr>
            <a:r>
              <a:rPr lang="en-US" spc="-1" dirty="0">
                <a:uFill>
                  <a:solidFill>
                    <a:srgbClr val="FFFFFF"/>
                  </a:solidFill>
                </a:uFill>
              </a:rPr>
              <a:t>Si </a:t>
            </a:r>
            <a:r>
              <a:rPr lang="en-US" spc="-1" dirty="0" err="1">
                <a:uFill>
                  <a:solidFill>
                    <a:srgbClr val="FFFFFF"/>
                  </a:solidFill>
                </a:uFill>
              </a:rPr>
              <a:t>usano</a:t>
            </a:r>
            <a:r>
              <a:rPr lang="en-US" spc="-1" dirty="0">
                <a:uFill>
                  <a:solidFill>
                    <a:srgbClr val="FFFFFF"/>
                  </a:solidFill>
                </a:uFill>
              </a:rPr>
              <a:t> due </a:t>
            </a:r>
            <a:r>
              <a:rPr lang="en-US" spc="-1" dirty="0" err="1">
                <a:uFill>
                  <a:solidFill>
                    <a:srgbClr val="FFFFFF"/>
                  </a:solidFill>
                </a:uFill>
              </a:rPr>
              <a:t>matrici</a:t>
            </a:r>
            <a:r>
              <a:rPr lang="en-US" spc="-1" dirty="0">
                <a:uFill>
                  <a:solidFill>
                    <a:srgbClr val="FFFFFF"/>
                  </a:solidFill>
                </a:uFill>
              </a:rPr>
              <a:t>: </a:t>
            </a:r>
            <a:r>
              <a:rPr lang="en-US" spc="-1" dirty="0" err="1">
                <a:uFill>
                  <a:solidFill>
                    <a:srgbClr val="FFFFFF"/>
                  </a:solidFill>
                </a:uFill>
              </a:rPr>
              <a:t>una</a:t>
            </a:r>
            <a:r>
              <a:rPr lang="en-US" spc="-1" dirty="0">
                <a:uFill>
                  <a:solidFill>
                    <a:srgbClr val="FFFFFF"/>
                  </a:solidFill>
                </a:uFill>
              </a:rPr>
              <a:t> </a:t>
            </a:r>
            <a:r>
              <a:rPr lang="en-US" spc="-1" dirty="0" err="1">
                <a:uFill>
                  <a:solidFill>
                    <a:srgbClr val="FFFFFF"/>
                  </a:solidFill>
                </a:uFill>
              </a:rPr>
              <a:t>formata</a:t>
            </a:r>
            <a:r>
              <a:rPr lang="en-US" spc="-1" dirty="0">
                <a:uFill>
                  <a:solidFill>
                    <a:srgbClr val="FFFFFF"/>
                  </a:solidFill>
                </a:uFill>
              </a:rPr>
              <a:t> </a:t>
            </a:r>
            <a:r>
              <a:rPr lang="en-US" spc="-1" dirty="0" err="1">
                <a:uFill>
                  <a:solidFill>
                    <a:srgbClr val="FFFFFF"/>
                  </a:solidFill>
                </a:uFill>
              </a:rPr>
              <a:t>dai</a:t>
            </a:r>
            <a:r>
              <a:rPr lang="en-US" spc="-1" dirty="0">
                <a:uFill>
                  <a:solidFill>
                    <a:srgbClr val="FFFFFF"/>
                  </a:solidFill>
                </a:uFill>
              </a:rPr>
              <a:t> </a:t>
            </a:r>
            <a:r>
              <a:rPr lang="en-US" spc="-1" dirty="0" err="1">
                <a:uFill>
                  <a:solidFill>
                    <a:srgbClr val="FFFFFF"/>
                  </a:solidFill>
                </a:uFill>
              </a:rPr>
              <a:t>vettori</a:t>
            </a:r>
            <a:r>
              <a:rPr lang="en-US" spc="-1" dirty="0">
                <a:uFill>
                  <a:solidFill>
                    <a:srgbClr val="FFFFFF"/>
                  </a:solidFill>
                </a:uFill>
              </a:rPr>
              <a:t> </a:t>
            </a:r>
            <a:r>
              <a:rPr lang="en-US" spc="-1" dirty="0" err="1">
                <a:uFill>
                  <a:solidFill>
                    <a:srgbClr val="FFFFFF"/>
                  </a:solidFill>
                </a:uFill>
              </a:rPr>
              <a:t>dei</a:t>
            </a:r>
            <a:r>
              <a:rPr lang="en-US" spc="-1" dirty="0">
                <a:uFill>
                  <a:solidFill>
                    <a:srgbClr val="FFFFFF"/>
                  </a:solidFill>
                </a:uFill>
              </a:rPr>
              <a:t> </a:t>
            </a:r>
            <a:r>
              <a:rPr lang="en-US" spc="-1" dirty="0" err="1">
                <a:uFill>
                  <a:solidFill>
                    <a:srgbClr val="FFFFFF"/>
                  </a:solidFill>
                </a:uFill>
              </a:rPr>
              <a:t>paragrafi</a:t>
            </a:r>
            <a:r>
              <a:rPr lang="en-US" spc="-1" dirty="0">
                <a:uFill>
                  <a:solidFill>
                    <a:srgbClr val="FFFFFF"/>
                  </a:solidFill>
                </a:uFill>
              </a:rPr>
              <a:t> </a:t>
            </a:r>
            <a:r>
              <a:rPr lang="en-US" spc="-1" dirty="0" err="1">
                <a:uFill>
                  <a:solidFill>
                    <a:srgbClr val="FFFFFF"/>
                  </a:solidFill>
                </a:uFill>
              </a:rPr>
              <a:t>appresi</a:t>
            </a:r>
            <a:r>
              <a:rPr lang="en-US" spc="-1" dirty="0">
                <a:uFill>
                  <a:solidFill>
                    <a:srgbClr val="FFFFFF"/>
                  </a:solidFill>
                </a:uFill>
              </a:rPr>
              <a:t> e </a:t>
            </a:r>
            <a:r>
              <a:rPr lang="en-US" spc="-1" dirty="0" err="1">
                <a:uFill>
                  <a:solidFill>
                    <a:srgbClr val="FFFFFF"/>
                  </a:solidFill>
                </a:uFill>
              </a:rPr>
              <a:t>l’altra</a:t>
            </a:r>
            <a:r>
              <a:rPr lang="en-US" spc="-1" dirty="0">
                <a:uFill>
                  <a:solidFill>
                    <a:srgbClr val="FFFFFF"/>
                  </a:solidFill>
                </a:uFill>
              </a:rPr>
              <a:t> da </a:t>
            </a:r>
            <a:r>
              <a:rPr lang="en-US" spc="-1" dirty="0" err="1">
                <a:uFill>
                  <a:solidFill>
                    <a:srgbClr val="FFFFFF"/>
                  </a:solidFill>
                </a:uFill>
              </a:rPr>
              <a:t>quelli</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parole. I </a:t>
            </a:r>
            <a:r>
              <a:rPr lang="en-US" spc="-1" dirty="0" err="1">
                <a:uFill>
                  <a:solidFill>
                    <a:srgbClr val="FFFFFF"/>
                  </a:solidFill>
                </a:uFill>
              </a:rPr>
              <a:t>modelli</a:t>
            </a:r>
            <a:r>
              <a:rPr lang="en-US" spc="-1" dirty="0">
                <a:uFill>
                  <a:solidFill>
                    <a:srgbClr val="FFFFFF"/>
                  </a:solidFill>
                </a:uFill>
              </a:rPr>
              <a:t> di </a:t>
            </a:r>
            <a:r>
              <a:rPr lang="en-US" spc="-1" dirty="0" err="1">
                <a:uFill>
                  <a:solidFill>
                    <a:srgbClr val="FFFFFF"/>
                  </a:solidFill>
                </a:uFill>
              </a:rPr>
              <a:t>apprendimento</a:t>
            </a:r>
            <a:r>
              <a:rPr lang="en-US" spc="-1" dirty="0">
                <a:uFill>
                  <a:solidFill>
                    <a:srgbClr val="FFFFFF"/>
                  </a:solidFill>
                </a:uFill>
              </a:rPr>
              <a:t> </a:t>
            </a:r>
            <a:r>
              <a:rPr lang="en-US" spc="-1" dirty="0" err="1">
                <a:uFill>
                  <a:solidFill>
                    <a:srgbClr val="FFFFFF"/>
                  </a:solidFill>
                </a:uFill>
              </a:rPr>
              <a:t>sono</a:t>
            </a:r>
            <a:r>
              <a:rPr lang="en-US" spc="-1" dirty="0">
                <a:uFill>
                  <a:solidFill>
                    <a:srgbClr val="FFFFFF"/>
                  </a:solidFill>
                </a:uFill>
              </a:rPr>
              <a:t> </a:t>
            </a:r>
            <a:r>
              <a:rPr lang="en-US" spc="-1" dirty="0" err="1">
                <a:uFill>
                  <a:solidFill>
                    <a:srgbClr val="FFFFFF"/>
                  </a:solidFill>
                </a:uFill>
              </a:rPr>
              <a:t>gli</a:t>
            </a:r>
            <a:r>
              <a:rPr lang="en-US" spc="-1" dirty="0">
                <a:uFill>
                  <a:solidFill>
                    <a:srgbClr val="FFFFFF"/>
                  </a:solidFill>
                </a:uFill>
              </a:rPr>
              <a:t> </a:t>
            </a:r>
            <a:r>
              <a:rPr lang="en-US" spc="-1" dirty="0" err="1">
                <a:uFill>
                  <a:solidFill>
                    <a:srgbClr val="FFFFFF"/>
                  </a:solidFill>
                </a:uFill>
              </a:rPr>
              <a:t>stessi</a:t>
            </a:r>
            <a:r>
              <a:rPr lang="en-US" spc="-1" dirty="0">
                <a:uFill>
                  <a:solidFill>
                    <a:srgbClr val="FFFFFF"/>
                  </a:solidFill>
                </a:uFill>
              </a:rPr>
              <a:t> di Word2Vec.</a:t>
            </a:r>
          </a:p>
          <a:p>
            <a:pPr>
              <a:lnSpc>
                <a:spcPct val="100000"/>
              </a:lnSpc>
            </a:pPr>
            <a:endParaRPr lang="en-US" spc="-1" dirty="0">
              <a:uFill>
                <a:solidFill>
                  <a:srgbClr val="FFFFFF"/>
                </a:solidFill>
              </a:uFill>
            </a:endParaRPr>
          </a:p>
          <a:p>
            <a:pPr>
              <a:lnSpc>
                <a:spcPct val="100000"/>
              </a:lnSpc>
            </a:pPr>
            <a:r>
              <a:rPr lang="en-US" spc="-1" dirty="0">
                <a:uFill>
                  <a:solidFill>
                    <a:srgbClr val="FFFFFF"/>
                  </a:solidFill>
                </a:uFill>
              </a:rPr>
              <a:t>I </a:t>
            </a:r>
            <a:r>
              <a:rPr lang="en-US" spc="-1" dirty="0" err="1">
                <a:uFill>
                  <a:solidFill>
                    <a:srgbClr val="FFFFFF"/>
                  </a:solidFill>
                </a:uFill>
              </a:rPr>
              <a:t>vettori</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parole e </a:t>
            </a:r>
            <a:r>
              <a:rPr lang="en-US" spc="-1" dirty="0" err="1">
                <a:uFill>
                  <a:solidFill>
                    <a:srgbClr val="FFFFFF"/>
                  </a:solidFill>
                </a:uFill>
              </a:rPr>
              <a:t>dei</a:t>
            </a:r>
            <a:r>
              <a:rPr lang="en-US" spc="-1" dirty="0">
                <a:uFill>
                  <a:solidFill>
                    <a:srgbClr val="FFFFFF"/>
                  </a:solidFill>
                </a:uFill>
              </a:rPr>
              <a:t> </a:t>
            </a:r>
            <a:r>
              <a:rPr lang="en-US" spc="-1" dirty="0" err="1">
                <a:uFill>
                  <a:solidFill>
                    <a:srgbClr val="FFFFFF"/>
                  </a:solidFill>
                </a:uFill>
              </a:rPr>
              <a:t>paragrafi</a:t>
            </a:r>
            <a:r>
              <a:rPr lang="en-US" spc="-1" dirty="0">
                <a:uFill>
                  <a:solidFill>
                    <a:srgbClr val="FFFFFF"/>
                  </a:solidFill>
                </a:uFill>
              </a:rPr>
              <a:t> </a:t>
            </a:r>
            <a:r>
              <a:rPr lang="en-US" spc="-1" dirty="0" err="1">
                <a:uFill>
                  <a:solidFill>
                    <a:srgbClr val="FFFFFF"/>
                  </a:solidFill>
                </a:uFill>
              </a:rPr>
              <a:t>sono</a:t>
            </a:r>
            <a:r>
              <a:rPr lang="en-US" spc="-1" dirty="0">
                <a:uFill>
                  <a:solidFill>
                    <a:srgbClr val="FFFFFF"/>
                  </a:solidFill>
                </a:uFill>
              </a:rPr>
              <a:t> </a:t>
            </a:r>
            <a:r>
              <a:rPr lang="en-US" spc="-1" dirty="0" err="1">
                <a:uFill>
                  <a:solidFill>
                    <a:srgbClr val="FFFFFF"/>
                  </a:solidFill>
                </a:uFill>
              </a:rPr>
              <a:t>combinati</a:t>
            </a:r>
            <a:r>
              <a:rPr lang="en-US" spc="-1" dirty="0">
                <a:uFill>
                  <a:solidFill>
                    <a:srgbClr val="FFFFFF"/>
                  </a:solidFill>
                </a:uFill>
              </a:rPr>
              <a:t> </a:t>
            </a:r>
            <a:r>
              <a:rPr lang="en-US" spc="-1" dirty="0" err="1">
                <a:uFill>
                  <a:solidFill>
                    <a:srgbClr val="FFFFFF"/>
                  </a:solidFill>
                </a:uFill>
              </a:rPr>
              <a:t>durante</a:t>
            </a:r>
            <a:r>
              <a:rPr lang="en-US" spc="-1" dirty="0">
                <a:uFill>
                  <a:solidFill>
                    <a:srgbClr val="FFFFFF"/>
                  </a:solidFill>
                </a:uFill>
              </a:rPr>
              <a:t> </a:t>
            </a:r>
            <a:r>
              <a:rPr lang="en-US" spc="-1" dirty="0" err="1">
                <a:uFill>
                  <a:solidFill>
                    <a:srgbClr val="FFFFFF"/>
                  </a:solidFill>
                </a:uFill>
              </a:rPr>
              <a:t>l’apprendimento</a:t>
            </a:r>
            <a:r>
              <a:rPr lang="en-US" spc="-1" dirty="0">
                <a:uFill>
                  <a:solidFill>
                    <a:srgbClr val="FFFFFF"/>
                  </a:solidFill>
                </a:uFill>
              </a:rPr>
              <a:t> </a:t>
            </a:r>
            <a:r>
              <a:rPr lang="en-US" spc="-1" dirty="0" err="1">
                <a:uFill>
                  <a:solidFill>
                    <a:srgbClr val="FFFFFF"/>
                  </a:solidFill>
                </a:uFill>
              </a:rPr>
              <a:t>ed</a:t>
            </a:r>
            <a:r>
              <a:rPr lang="en-US" spc="-1" dirty="0">
                <a:uFill>
                  <a:solidFill>
                    <a:srgbClr val="FFFFFF"/>
                  </a:solidFill>
                </a:uFill>
              </a:rPr>
              <a:t> </a:t>
            </a:r>
            <a:r>
              <a:rPr lang="en-US" spc="-1" dirty="0" err="1">
                <a:uFill>
                  <a:solidFill>
                    <a:srgbClr val="FFFFFF"/>
                  </a:solidFill>
                </a:uFill>
              </a:rPr>
              <a:t>aggiornati</a:t>
            </a:r>
            <a:r>
              <a:rPr lang="en-US" spc="-1" dirty="0">
                <a:uFill>
                  <a:solidFill>
                    <a:srgbClr val="FFFFFF"/>
                  </a:solidFill>
                </a:uFill>
              </a:rPr>
              <a:t> </a:t>
            </a:r>
            <a:r>
              <a:rPr lang="en-US" spc="-1" dirty="0" err="1">
                <a:uFill>
                  <a:solidFill>
                    <a:srgbClr val="FFFFFF"/>
                  </a:solidFill>
                </a:uFill>
              </a:rPr>
              <a:t>mediante</a:t>
            </a:r>
            <a:r>
              <a:rPr lang="en-US" spc="-1" dirty="0">
                <a:uFill>
                  <a:solidFill>
                    <a:srgbClr val="FFFFFF"/>
                  </a:solidFill>
                </a:uFill>
              </a:rPr>
              <a:t> la </a:t>
            </a:r>
            <a:r>
              <a:rPr lang="en-US" spc="-1" dirty="0" err="1">
                <a:uFill>
                  <a:solidFill>
                    <a:srgbClr val="FFFFFF"/>
                  </a:solidFill>
                </a:uFill>
              </a:rPr>
              <a:t>concatenazione</a:t>
            </a:r>
            <a:r>
              <a:rPr lang="en-US" spc="-1" dirty="0">
                <a:uFill>
                  <a:solidFill>
                    <a:srgbClr val="FFFFFF"/>
                  </a:solidFill>
                </a:uFill>
              </a:rPr>
              <a:t> o la media.</a:t>
            </a:r>
          </a:p>
        </p:txBody>
      </p:sp>
    </p:spTree>
    <p:extLst>
      <p:ext uri="{BB962C8B-B14F-4D97-AF65-F5344CB8AC3E}">
        <p14:creationId xmlns:p14="http://schemas.microsoft.com/office/powerpoint/2010/main" val="136177740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Il Web: </a:t>
            </a:r>
            <a:r>
              <a:rPr lang="en-US" sz="4400" b="0" strike="noStrike" spc="-1" dirty="0" err="1">
                <a:solidFill>
                  <a:srgbClr val="17375E"/>
                </a:solidFill>
                <a:uFill>
                  <a:solidFill>
                    <a:srgbClr val="FFFFFF"/>
                  </a:solidFill>
                </a:uFill>
                <a:latin typeface="Calibri"/>
                <a:ea typeface="DejaVu Sans"/>
              </a:rPr>
              <a:t>sorgente</a:t>
            </a:r>
            <a:r>
              <a:rPr lang="en-US" sz="4400" b="0" strike="noStrike" spc="-1" dirty="0">
                <a:solidFill>
                  <a:srgbClr val="17375E"/>
                </a:solidFill>
                <a:uFill>
                  <a:solidFill>
                    <a:srgbClr val="FFFFFF"/>
                  </a:solidFill>
                </a:uFill>
                <a:latin typeface="Calibri"/>
                <a:ea typeface="DejaVu Sans"/>
              </a:rPr>
              <a:t> di </a:t>
            </a:r>
            <a:r>
              <a:rPr lang="en-US" sz="4400" b="0" strike="noStrike" spc="-1" dirty="0" err="1">
                <a:solidFill>
                  <a:srgbClr val="17375E"/>
                </a:solidFill>
                <a:uFill>
                  <a:solidFill>
                    <a:srgbClr val="FFFFFF"/>
                  </a:solidFill>
                </a:uFill>
                <a:latin typeface="Calibri"/>
                <a:ea typeface="DejaVu Sans"/>
              </a:rPr>
              <a:t>informazioni</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2</a:t>
            </a:fld>
            <a:endParaRPr lang="en-US" sz="1800" b="0" strike="noStrike" spc="-1">
              <a:solidFill>
                <a:srgbClr val="000000"/>
              </a:solidFill>
              <a:uFill>
                <a:solidFill>
                  <a:srgbClr val="FFFFFF"/>
                </a:solidFill>
              </a:uFill>
              <a:latin typeface="Arial"/>
            </a:endParaRPr>
          </a:p>
        </p:txBody>
      </p:sp>
      <p:sp>
        <p:nvSpPr>
          <p:cNvPr id="205" name="CustomShape 3"/>
          <p:cNvSpPr/>
          <p:nvPr/>
        </p:nvSpPr>
        <p:spPr>
          <a:xfrm>
            <a:off x="417240" y="1554480"/>
            <a:ext cx="8288640" cy="421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solidFill>
                  <a:srgbClr val="000000"/>
                </a:solidFill>
                <a:uFill>
                  <a:solidFill>
                    <a:srgbClr val="FFFFFF"/>
                  </a:solidFill>
                </a:uFill>
                <a:latin typeface="Arial"/>
              </a:rPr>
              <a:t>Il Web è la </a:t>
            </a:r>
            <a:r>
              <a:rPr lang="en-US" spc="-1" dirty="0" err="1">
                <a:solidFill>
                  <a:srgbClr val="000000"/>
                </a:solidFill>
                <a:uFill>
                  <a:solidFill>
                    <a:srgbClr val="FFFFFF"/>
                  </a:solidFill>
                </a:uFill>
                <a:latin typeface="Arial"/>
              </a:rPr>
              <a:t>più</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grande</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eterogenea</a:t>
            </a:r>
            <a:r>
              <a:rPr lang="en-US" spc="-1" dirty="0">
                <a:solidFill>
                  <a:srgbClr val="000000"/>
                </a:solidFill>
                <a:uFill>
                  <a:solidFill>
                    <a:srgbClr val="FFFFFF"/>
                  </a:solidFill>
                </a:uFill>
                <a:latin typeface="Arial"/>
              </a:rPr>
              <a:t> e </a:t>
            </a:r>
            <a:r>
              <a:rPr lang="en-US" spc="-1" dirty="0" err="1">
                <a:solidFill>
                  <a:srgbClr val="000000"/>
                </a:solidFill>
                <a:uFill>
                  <a:solidFill>
                    <a:srgbClr val="FFFFFF"/>
                  </a:solidFill>
                </a:uFill>
                <a:latin typeface="Arial"/>
              </a:rPr>
              <a:t>dinamica</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sorgente</a:t>
            </a:r>
            <a:r>
              <a:rPr lang="en-US" spc="-1" dirty="0">
                <a:solidFill>
                  <a:srgbClr val="000000"/>
                </a:solidFill>
                <a:uFill>
                  <a:solidFill>
                    <a:srgbClr val="FFFFFF"/>
                  </a:solidFill>
                </a:uFill>
                <a:latin typeface="Arial"/>
              </a:rPr>
              <a:t> di </a:t>
            </a:r>
            <a:r>
              <a:rPr lang="en-US" spc="-1" dirty="0" err="1">
                <a:solidFill>
                  <a:srgbClr val="000000"/>
                </a:solidFill>
                <a:uFill>
                  <a:solidFill>
                    <a:srgbClr val="FFFFFF"/>
                  </a:solidFill>
                </a:uFill>
                <a:latin typeface="Arial"/>
              </a:rPr>
              <a:t>informazione</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liberamente</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fruibile</a:t>
            </a:r>
            <a:r>
              <a:rPr lang="en-US" spc="-1" dirty="0">
                <a:solidFill>
                  <a:srgbClr val="000000"/>
                </a:solidFill>
                <a:uFill>
                  <a:solidFill>
                    <a:srgbClr val="FFFFFF"/>
                  </a:solidFill>
                </a:uFill>
                <a:latin typeface="Arial"/>
              </a:rPr>
              <a:t> da </a:t>
            </a:r>
            <a:r>
              <a:rPr lang="en-US" spc="-1" dirty="0" err="1">
                <a:solidFill>
                  <a:srgbClr val="000000"/>
                </a:solidFill>
                <a:uFill>
                  <a:solidFill>
                    <a:srgbClr val="FFFFFF"/>
                  </a:solidFill>
                </a:uFill>
                <a:latin typeface="Arial"/>
              </a:rPr>
              <a:t>chiunque</a:t>
            </a:r>
            <a:r>
              <a:rPr lang="en-US" spc="-1" dirty="0">
                <a:solidFill>
                  <a:srgbClr val="000000"/>
                </a:solidFill>
                <a:uFill>
                  <a:solidFill>
                    <a:srgbClr val="FFFFFF"/>
                  </a:solidFill>
                </a:uFill>
                <a:latin typeface="Arial"/>
              </a:rPr>
              <a:t>.</a:t>
            </a:r>
          </a:p>
          <a:p>
            <a:pPr>
              <a:lnSpc>
                <a:spcPct val="100000"/>
              </a:lnSpc>
            </a:pPr>
            <a:endParaRPr lang="en-US" sz="1800" b="0" strike="noStrike" spc="-1" dirty="0">
              <a:solidFill>
                <a:srgbClr val="000000"/>
              </a:solidFill>
              <a:uFill>
                <a:solidFill>
                  <a:srgbClr val="FFFFFF"/>
                </a:solidFill>
              </a:uFill>
              <a:latin typeface="Arial"/>
            </a:endParaRPr>
          </a:p>
          <a:p>
            <a:pPr>
              <a:lnSpc>
                <a:spcPct val="100000"/>
              </a:lnSpc>
            </a:pPr>
            <a:r>
              <a:rPr lang="en-US" spc="-1" dirty="0" err="1">
                <a:solidFill>
                  <a:srgbClr val="000000"/>
                </a:solidFill>
                <a:uFill>
                  <a:solidFill>
                    <a:srgbClr val="FFFFFF"/>
                  </a:solidFill>
                </a:uFill>
                <a:latin typeface="Arial"/>
              </a:rPr>
              <a:t>L’estrazione</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dell’informazione</a:t>
            </a:r>
            <a:r>
              <a:rPr lang="en-US" spc="-1" dirty="0">
                <a:solidFill>
                  <a:srgbClr val="000000"/>
                </a:solidFill>
                <a:uFill>
                  <a:solidFill>
                    <a:srgbClr val="FFFFFF"/>
                  </a:solidFill>
                </a:uFill>
                <a:latin typeface="Arial"/>
              </a:rPr>
              <a:t> dal Web </a:t>
            </a:r>
            <a:r>
              <a:rPr lang="en-US" spc="-1" dirty="0" err="1">
                <a:solidFill>
                  <a:srgbClr val="000000"/>
                </a:solidFill>
                <a:uFill>
                  <a:solidFill>
                    <a:srgbClr val="FFFFFF"/>
                  </a:solidFill>
                </a:uFill>
                <a:latin typeface="Arial"/>
              </a:rPr>
              <a:t>richiede</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l’utilizzo</a:t>
            </a:r>
            <a:r>
              <a:rPr lang="en-US" spc="-1" dirty="0">
                <a:solidFill>
                  <a:srgbClr val="000000"/>
                </a:solidFill>
                <a:uFill>
                  <a:solidFill>
                    <a:srgbClr val="FFFFFF"/>
                  </a:solidFill>
                </a:uFill>
                <a:latin typeface="Arial"/>
              </a:rPr>
              <a:t> di </a:t>
            </a:r>
            <a:r>
              <a:rPr lang="en-US" spc="-1" dirty="0" err="1">
                <a:solidFill>
                  <a:srgbClr val="000000"/>
                </a:solidFill>
                <a:uFill>
                  <a:solidFill>
                    <a:srgbClr val="FFFFFF"/>
                  </a:solidFill>
                </a:uFill>
                <a:latin typeface="Arial"/>
              </a:rPr>
              <a:t>metodologie</a:t>
            </a:r>
            <a:r>
              <a:rPr lang="en-US" spc="-1" dirty="0">
                <a:solidFill>
                  <a:srgbClr val="000000"/>
                </a:solidFill>
                <a:uFill>
                  <a:solidFill>
                    <a:srgbClr val="FFFFFF"/>
                  </a:solidFill>
                </a:uFill>
                <a:latin typeface="Arial"/>
              </a:rPr>
              <a:t> di </a:t>
            </a:r>
            <a:r>
              <a:rPr lang="en-US" spc="-1" dirty="0" err="1">
                <a:solidFill>
                  <a:srgbClr val="000000"/>
                </a:solidFill>
                <a:uFill>
                  <a:solidFill>
                    <a:srgbClr val="FFFFFF"/>
                  </a:solidFill>
                </a:uFill>
                <a:latin typeface="Arial"/>
              </a:rPr>
              <a:t>differenti</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campi</a:t>
            </a:r>
            <a:r>
              <a:rPr lang="en-US" spc="-1" dirty="0">
                <a:solidFill>
                  <a:srgbClr val="000000"/>
                </a:solidFill>
                <a:uFill>
                  <a:solidFill>
                    <a:srgbClr val="FFFFFF"/>
                  </a:solidFill>
                </a:uFill>
                <a:latin typeface="Arial"/>
              </a:rPr>
              <a:t>:</a:t>
            </a:r>
          </a:p>
          <a:p>
            <a:pPr marL="285750" indent="-285750">
              <a:lnSpc>
                <a:spcPct val="100000"/>
              </a:lnSpc>
              <a:buFont typeface="Arial" panose="020B0604020202020204" pitchFamily="34" charset="0"/>
              <a:buChar char="•"/>
            </a:pPr>
            <a:r>
              <a:rPr lang="en-US" sz="1800" b="0" strike="noStrike" spc="-1" dirty="0">
                <a:solidFill>
                  <a:srgbClr val="000000"/>
                </a:solidFill>
                <a:uFill>
                  <a:solidFill>
                    <a:srgbClr val="FFFFFF"/>
                  </a:solidFill>
                </a:uFill>
                <a:latin typeface="Arial"/>
              </a:rPr>
              <a:t>KDD (Knowledge Discovery in Databases)</a:t>
            </a:r>
          </a:p>
          <a:p>
            <a:pPr marL="285750" indent="-285750">
              <a:lnSpc>
                <a:spcPct val="100000"/>
              </a:lnSpc>
              <a:buFont typeface="Arial" panose="020B0604020202020204" pitchFamily="34" charset="0"/>
              <a:buChar char="•"/>
            </a:pPr>
            <a:r>
              <a:rPr lang="en-US" spc="-1" dirty="0">
                <a:solidFill>
                  <a:srgbClr val="000000"/>
                </a:solidFill>
                <a:uFill>
                  <a:solidFill>
                    <a:srgbClr val="FFFFFF"/>
                  </a:solidFill>
                </a:uFill>
                <a:latin typeface="Arial"/>
              </a:rPr>
              <a:t>Text Mining</a:t>
            </a:r>
          </a:p>
          <a:p>
            <a:pPr marL="285750" indent="-285750">
              <a:lnSpc>
                <a:spcPct val="100000"/>
              </a:lnSpc>
              <a:buFont typeface="Arial" panose="020B0604020202020204" pitchFamily="34" charset="0"/>
              <a:buChar char="•"/>
            </a:pPr>
            <a:r>
              <a:rPr lang="en-US" sz="1800" b="0" strike="noStrike" spc="-1" dirty="0">
                <a:solidFill>
                  <a:srgbClr val="000000"/>
                </a:solidFill>
                <a:uFill>
                  <a:solidFill>
                    <a:srgbClr val="FFFFFF"/>
                  </a:solidFill>
                </a:uFill>
                <a:latin typeface="Arial"/>
              </a:rPr>
              <a:t>Machine Learning</a:t>
            </a:r>
          </a:p>
          <a:p>
            <a:pPr marL="285750" indent="-285750">
              <a:lnSpc>
                <a:spcPct val="100000"/>
              </a:lnSpc>
              <a:buFont typeface="Arial" panose="020B0604020202020204" pitchFamily="34" charset="0"/>
              <a:buChar char="•"/>
            </a:pPr>
            <a:r>
              <a:rPr lang="en-US" spc="-1" dirty="0">
                <a:solidFill>
                  <a:srgbClr val="000000"/>
                </a:solidFill>
                <a:uFill>
                  <a:solidFill>
                    <a:srgbClr val="FFFFFF"/>
                  </a:solidFill>
                </a:uFill>
                <a:latin typeface="Arial"/>
              </a:rPr>
              <a:t>Network Analysis</a:t>
            </a:r>
          </a:p>
          <a:p>
            <a:pPr marL="285750" indent="-285750">
              <a:lnSpc>
                <a:spcPct val="100000"/>
              </a:lnSpc>
              <a:buFont typeface="Arial" panose="020B0604020202020204" pitchFamily="34" charset="0"/>
              <a:buChar char="•"/>
            </a:pPr>
            <a:r>
              <a:rPr lang="en-US" sz="1800" b="0" strike="noStrike" spc="-1" dirty="0">
                <a:solidFill>
                  <a:srgbClr val="000000"/>
                </a:solidFill>
                <a:uFill>
                  <a:solidFill>
                    <a:srgbClr val="FFFFFF"/>
                  </a:solidFill>
                </a:uFill>
                <a:latin typeface="Arial"/>
              </a:rPr>
              <a:t>Information Retrieval</a:t>
            </a:r>
          </a:p>
          <a:p>
            <a:pPr>
              <a:lnSpc>
                <a:spcPct val="100000"/>
              </a:lnSpc>
            </a:pPr>
            <a:endParaRPr lang="en-US" spc="-1" dirty="0">
              <a:solidFill>
                <a:srgbClr val="000000"/>
              </a:solidFill>
              <a:uFill>
                <a:solidFill>
                  <a:srgbClr val="FFFFFF"/>
                </a:solidFill>
              </a:uFill>
              <a:latin typeface="Arial"/>
            </a:endParaRPr>
          </a:p>
          <a:p>
            <a:pPr>
              <a:lnSpc>
                <a:spcPct val="100000"/>
              </a:lnSpc>
            </a:pPr>
            <a:r>
              <a:rPr lang="en-US" spc="-1" dirty="0" err="1">
                <a:solidFill>
                  <a:srgbClr val="000000"/>
                </a:solidFill>
                <a:uFill>
                  <a:solidFill>
                    <a:srgbClr val="FFFFFF"/>
                  </a:solidFill>
                </a:uFill>
                <a:latin typeface="Arial"/>
              </a:rPr>
              <a:t>L’informazione</a:t>
            </a:r>
            <a:r>
              <a:rPr lang="en-US" spc="-1" dirty="0">
                <a:solidFill>
                  <a:srgbClr val="000000"/>
                </a:solidFill>
                <a:uFill>
                  <a:solidFill>
                    <a:srgbClr val="FFFFFF"/>
                  </a:solidFill>
                </a:uFill>
                <a:latin typeface="Arial"/>
              </a:rPr>
              <a:t> è </a:t>
            </a:r>
            <a:r>
              <a:rPr lang="en-US" spc="-1" dirty="0" err="1">
                <a:solidFill>
                  <a:srgbClr val="000000"/>
                </a:solidFill>
                <a:uFill>
                  <a:solidFill>
                    <a:srgbClr val="FFFFFF"/>
                  </a:solidFill>
                </a:uFill>
                <a:latin typeface="Arial"/>
              </a:rPr>
              <a:t>codificata</a:t>
            </a:r>
            <a:r>
              <a:rPr lang="en-US" spc="-1" dirty="0">
                <a:solidFill>
                  <a:srgbClr val="000000"/>
                </a:solidFill>
                <a:uFill>
                  <a:solidFill>
                    <a:srgbClr val="FFFFFF"/>
                  </a:solidFill>
                </a:uFill>
                <a:latin typeface="Arial"/>
              </a:rPr>
              <a:t> non solo </a:t>
            </a:r>
            <a:r>
              <a:rPr lang="en-US" spc="-1" dirty="0" err="1">
                <a:solidFill>
                  <a:srgbClr val="000000"/>
                </a:solidFill>
                <a:uFill>
                  <a:solidFill>
                    <a:srgbClr val="FFFFFF"/>
                  </a:solidFill>
                </a:uFill>
                <a:latin typeface="Arial"/>
              </a:rPr>
              <a:t>nel</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contenuto</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delle</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pagine</a:t>
            </a:r>
            <a:r>
              <a:rPr lang="en-US" spc="-1" dirty="0">
                <a:solidFill>
                  <a:srgbClr val="000000"/>
                </a:solidFill>
                <a:uFill>
                  <a:solidFill>
                    <a:srgbClr val="FFFFFF"/>
                  </a:solidFill>
                </a:uFill>
                <a:latin typeface="Arial"/>
              </a:rPr>
              <a:t>, ma </a:t>
            </a:r>
            <a:r>
              <a:rPr lang="en-US" spc="-1" dirty="0" err="1">
                <a:solidFill>
                  <a:srgbClr val="000000"/>
                </a:solidFill>
                <a:uFill>
                  <a:solidFill>
                    <a:srgbClr val="FFFFFF"/>
                  </a:solidFill>
                </a:uFill>
                <a:latin typeface="Arial"/>
              </a:rPr>
              <a:t>anche</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nella</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struttura</a:t>
            </a:r>
            <a:r>
              <a:rPr lang="en-US" spc="-1" dirty="0">
                <a:solidFill>
                  <a:srgbClr val="000000"/>
                </a:solidFill>
                <a:uFill>
                  <a:solidFill>
                    <a:srgbClr val="FFFFFF"/>
                  </a:solidFill>
                </a:uFill>
                <a:latin typeface="Arial"/>
              </a:rPr>
              <a:t> del </a:t>
            </a:r>
            <a:r>
              <a:rPr lang="en-US" spc="-1" dirty="0" err="1">
                <a:solidFill>
                  <a:srgbClr val="000000"/>
                </a:solidFill>
                <a:uFill>
                  <a:solidFill>
                    <a:srgbClr val="FFFFFF"/>
                  </a:solidFill>
                </a:uFill>
                <a:latin typeface="Arial"/>
              </a:rPr>
              <a:t>sito</a:t>
            </a:r>
            <a:r>
              <a:rPr lang="en-US" spc="-1" dirty="0">
                <a:solidFill>
                  <a:srgbClr val="000000"/>
                </a:solidFill>
                <a:uFill>
                  <a:solidFill>
                    <a:srgbClr val="FFFFFF"/>
                  </a:solidFill>
                </a:uFill>
                <a:latin typeface="Arial"/>
              </a:rPr>
              <a:t> Web e </a:t>
            </a:r>
            <a:r>
              <a:rPr lang="en-US" spc="-1" dirty="0" err="1">
                <a:solidFill>
                  <a:srgbClr val="000000"/>
                </a:solidFill>
                <a:uFill>
                  <a:solidFill>
                    <a:srgbClr val="FFFFFF"/>
                  </a:solidFill>
                </a:uFill>
                <a:latin typeface="Arial"/>
              </a:rPr>
              <a:t>dai</a:t>
            </a:r>
            <a:r>
              <a:rPr lang="en-US" spc="-1" dirty="0">
                <a:solidFill>
                  <a:srgbClr val="000000"/>
                </a:solidFill>
                <a:uFill>
                  <a:solidFill>
                    <a:srgbClr val="FFFFFF"/>
                  </a:solidFill>
                </a:uFill>
                <a:latin typeface="Arial"/>
              </a:rPr>
              <a:t> log di </a:t>
            </a:r>
            <a:r>
              <a:rPr lang="en-US" spc="-1" dirty="0" err="1">
                <a:solidFill>
                  <a:srgbClr val="000000"/>
                </a:solidFill>
                <a:uFill>
                  <a:solidFill>
                    <a:srgbClr val="FFFFFF"/>
                  </a:solidFill>
                </a:uFill>
                <a:latin typeface="Arial"/>
              </a:rPr>
              <a:t>navigazione</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degli</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utenti</a:t>
            </a:r>
            <a:r>
              <a:rPr lang="en-US" spc="-1" dirty="0">
                <a:solidFill>
                  <a:srgbClr val="000000"/>
                </a:solidFill>
                <a:uFill>
                  <a:solidFill>
                    <a:srgbClr val="FFFFFF"/>
                  </a:solidFill>
                </a:uFill>
                <a:latin typeface="Arial"/>
              </a:rPr>
              <a:t>.</a:t>
            </a:r>
            <a:endParaRPr lang="en-US" sz="18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spc="-1" dirty="0">
                <a:solidFill>
                  <a:srgbClr val="17375E"/>
                </a:solidFill>
                <a:uFill>
                  <a:solidFill>
                    <a:srgbClr val="FFFFFF"/>
                  </a:solidFill>
                </a:uFill>
                <a:latin typeface="Calibri"/>
              </a:rPr>
              <a:t>Clustering </a:t>
            </a:r>
            <a:r>
              <a:rPr lang="en-US" sz="4400" spc="-1" dirty="0" err="1">
                <a:solidFill>
                  <a:srgbClr val="17375E"/>
                </a:solidFill>
                <a:uFill>
                  <a:solidFill>
                    <a:srgbClr val="FFFFFF"/>
                  </a:solidFill>
                </a:uFill>
                <a:latin typeface="Calibri"/>
              </a:rPr>
              <a:t>delle</a:t>
            </a:r>
            <a:r>
              <a:rPr lang="en-US" sz="4400" spc="-1" dirty="0">
                <a:solidFill>
                  <a:srgbClr val="17375E"/>
                </a:solidFill>
                <a:uFill>
                  <a:solidFill>
                    <a:srgbClr val="FFFFFF"/>
                  </a:solidFill>
                </a:uFill>
                <a:latin typeface="Calibri"/>
              </a:rPr>
              <a:t> </a:t>
            </a:r>
            <a:r>
              <a:rPr lang="en-US" sz="4400" spc="-1" dirty="0" err="1">
                <a:solidFill>
                  <a:srgbClr val="17375E"/>
                </a:solidFill>
                <a:uFill>
                  <a:solidFill>
                    <a:srgbClr val="FFFFFF"/>
                  </a:solidFill>
                </a:uFill>
                <a:latin typeface="Calibri"/>
              </a:rPr>
              <a:t>pagine</a:t>
            </a:r>
            <a:r>
              <a:rPr lang="en-US" sz="4400" spc="-1" dirty="0">
                <a:solidFill>
                  <a:srgbClr val="17375E"/>
                </a:solidFill>
                <a:uFill>
                  <a:solidFill>
                    <a:srgbClr val="FFFFFF"/>
                  </a:solidFill>
                </a:uFill>
                <a:latin typeface="Calibri"/>
              </a:rPr>
              <a:t> Web</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20</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1"/>
            <a:ext cx="8288640" cy="234062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uFill>
                  <a:solidFill>
                    <a:srgbClr val="FFFFFF"/>
                  </a:solidFill>
                </a:uFill>
              </a:rPr>
              <a:t>Sono </a:t>
            </a:r>
            <a:r>
              <a:rPr lang="en-US" spc="-1" dirty="0" err="1">
                <a:uFill>
                  <a:solidFill>
                    <a:srgbClr val="FFFFFF"/>
                  </a:solidFill>
                </a:uFill>
              </a:rPr>
              <a:t>stati</a:t>
            </a:r>
            <a:r>
              <a:rPr lang="en-US" spc="-1" dirty="0">
                <a:uFill>
                  <a:solidFill>
                    <a:srgbClr val="FFFFFF"/>
                  </a:solidFill>
                </a:uFill>
              </a:rPr>
              <a:t> </a:t>
            </a:r>
            <a:r>
              <a:rPr lang="en-US" spc="-1" dirty="0" err="1">
                <a:uFill>
                  <a:solidFill>
                    <a:srgbClr val="FFFFFF"/>
                  </a:solidFill>
                </a:uFill>
              </a:rPr>
              <a:t>usati</a:t>
            </a:r>
            <a:r>
              <a:rPr lang="en-US" spc="-1" dirty="0">
                <a:uFill>
                  <a:solidFill>
                    <a:srgbClr val="FFFFFF"/>
                  </a:solidFill>
                </a:uFill>
              </a:rPr>
              <a:t> </a:t>
            </a:r>
            <a:r>
              <a:rPr lang="en-US" spc="-1" dirty="0" err="1">
                <a:uFill>
                  <a:solidFill>
                    <a:srgbClr val="FFFFFF"/>
                  </a:solidFill>
                </a:uFill>
              </a:rPr>
              <a:t>algoritmi</a:t>
            </a:r>
            <a:r>
              <a:rPr lang="en-US" spc="-1" dirty="0">
                <a:uFill>
                  <a:solidFill>
                    <a:srgbClr val="FFFFFF"/>
                  </a:solidFill>
                </a:uFill>
              </a:rPr>
              <a:t> di Clustering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sfruttano</a:t>
            </a:r>
            <a:r>
              <a:rPr lang="en-US" spc="-1" dirty="0">
                <a:uFill>
                  <a:solidFill>
                    <a:srgbClr val="FFFFFF"/>
                  </a:solidFill>
                </a:uFill>
              </a:rPr>
              <a:t> le </a:t>
            </a:r>
            <a:r>
              <a:rPr lang="en-US" spc="-1" dirty="0" err="1">
                <a:uFill>
                  <a:solidFill>
                    <a:srgbClr val="FFFFFF"/>
                  </a:solidFill>
                </a:uFill>
              </a:rPr>
              <a:t>rappresentazioni</a:t>
            </a:r>
            <a:r>
              <a:rPr lang="en-US" spc="-1" dirty="0">
                <a:uFill>
                  <a:solidFill>
                    <a:srgbClr val="FFFFFF"/>
                  </a:solidFill>
                </a:uFill>
              </a:rPr>
              <a:t> </a:t>
            </a:r>
            <a:r>
              <a:rPr lang="en-US" spc="-1" dirty="0" err="1">
                <a:uFill>
                  <a:solidFill>
                    <a:srgbClr val="FFFFFF"/>
                  </a:solidFill>
                </a:uFill>
              </a:rPr>
              <a:t>vettoriali</a:t>
            </a:r>
            <a:r>
              <a:rPr lang="en-US" spc="-1" dirty="0">
                <a:uFill>
                  <a:solidFill>
                    <a:srgbClr val="FFFFFF"/>
                  </a:solidFill>
                </a:uFill>
              </a:rPr>
              <a:t> per </a:t>
            </a:r>
            <a:r>
              <a:rPr lang="en-US" spc="-1" dirty="0" err="1">
                <a:uFill>
                  <a:solidFill>
                    <a:srgbClr val="FFFFFF"/>
                  </a:solidFill>
                </a:uFill>
              </a:rPr>
              <a:t>raggruppare</a:t>
            </a:r>
            <a:r>
              <a:rPr lang="en-US" spc="-1" dirty="0">
                <a:uFill>
                  <a:solidFill>
                    <a:srgbClr val="FFFFFF"/>
                  </a:solidFill>
                </a:uFill>
              </a:rPr>
              <a:t> </a:t>
            </a:r>
            <a:r>
              <a:rPr lang="en-US" spc="-1" dirty="0" err="1">
                <a:uFill>
                  <a:solidFill>
                    <a:srgbClr val="FFFFFF"/>
                  </a:solidFill>
                </a:uFill>
              </a:rPr>
              <a:t>elementi</a:t>
            </a:r>
            <a:r>
              <a:rPr lang="en-US" spc="-1" dirty="0">
                <a:uFill>
                  <a:solidFill>
                    <a:srgbClr val="FFFFFF"/>
                  </a:solidFill>
                </a:uFill>
              </a:rPr>
              <a:t>:</a:t>
            </a:r>
          </a:p>
          <a:p>
            <a:pPr>
              <a:lnSpc>
                <a:spcPct val="100000"/>
              </a:lnSpc>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a:uFill>
                  <a:solidFill>
                    <a:srgbClr val="FFFFFF"/>
                  </a:solidFill>
                </a:uFill>
              </a:rPr>
              <a:t>K-Means (</a:t>
            </a:r>
            <a:r>
              <a:rPr lang="en-US" spc="-1" dirty="0" err="1">
                <a:uFill>
                  <a:solidFill>
                    <a:srgbClr val="FFFFFF"/>
                  </a:solidFill>
                </a:uFill>
              </a:rPr>
              <a:t>n_clusters</a:t>
            </a:r>
            <a:r>
              <a:rPr lang="en-US" spc="-1" dirty="0">
                <a:uFill>
                  <a:solidFill>
                    <a:srgbClr val="FFFFFF"/>
                  </a:solidFill>
                </a:uFill>
              </a:rPr>
              <a:t>)</a:t>
            </a:r>
          </a:p>
          <a:p>
            <a:pPr marL="285750" indent="-285750">
              <a:lnSpc>
                <a:spcPct val="100000"/>
              </a:lnSpc>
              <a:buFont typeface="Arial" panose="020B0604020202020204" pitchFamily="34" charset="0"/>
              <a:buChar char="•"/>
            </a:pPr>
            <a:r>
              <a:rPr lang="en-US" spc="-1" dirty="0" err="1">
                <a:uFill>
                  <a:solidFill>
                    <a:srgbClr val="FFFFFF"/>
                  </a:solidFill>
                </a:uFill>
              </a:rPr>
              <a:t>HDBScan</a:t>
            </a:r>
            <a:r>
              <a:rPr lang="en-US" spc="-1" dirty="0">
                <a:uFill>
                  <a:solidFill>
                    <a:srgbClr val="FFFFFF"/>
                  </a:solidFill>
                </a:uFill>
              </a:rPr>
              <a:t> (</a:t>
            </a:r>
            <a:r>
              <a:rPr lang="en-US" spc="-1" dirty="0" err="1">
                <a:uFill>
                  <a:solidFill>
                    <a:srgbClr val="FFFFFF"/>
                  </a:solidFill>
                </a:uFill>
              </a:rPr>
              <a:t>min_cluster_size</a:t>
            </a:r>
            <a:r>
              <a:rPr lang="en-US" spc="-1" dirty="0">
                <a:uFill>
                  <a:solidFill>
                    <a:srgbClr val="FFFFFF"/>
                  </a:solidFill>
                </a:uFill>
              </a:rPr>
              <a:t>)</a:t>
            </a:r>
          </a:p>
          <a:p>
            <a:pPr marL="285750" indent="-285750">
              <a:lnSpc>
                <a:spcPct val="100000"/>
              </a:lnSpc>
              <a:buFont typeface="Arial" panose="020B0604020202020204" pitchFamily="34" charset="0"/>
              <a:buChar char="•"/>
            </a:pPr>
            <a:endParaRPr lang="en-US" spc="-1" dirty="0">
              <a:uFill>
                <a:solidFill>
                  <a:srgbClr val="FFFFFF"/>
                </a:solidFill>
              </a:uFill>
            </a:endParaRPr>
          </a:p>
          <a:p>
            <a:pPr>
              <a:lnSpc>
                <a:spcPct val="100000"/>
              </a:lnSpc>
            </a:pPr>
            <a:r>
              <a:rPr lang="en-US" spc="-1" dirty="0">
                <a:uFill>
                  <a:solidFill>
                    <a:srgbClr val="FFFFFF"/>
                  </a:solidFill>
                </a:uFill>
              </a:rPr>
              <a:t>I </a:t>
            </a:r>
            <a:r>
              <a:rPr lang="en-US" spc="-1" dirty="0" err="1">
                <a:uFill>
                  <a:solidFill>
                    <a:srgbClr val="FFFFFF"/>
                  </a:solidFill>
                </a:uFill>
              </a:rPr>
              <a:t>vettori</a:t>
            </a:r>
            <a:r>
              <a:rPr lang="en-US" spc="-1" dirty="0">
                <a:uFill>
                  <a:solidFill>
                    <a:srgbClr val="FFFFFF"/>
                  </a:solidFill>
                </a:uFill>
              </a:rPr>
              <a:t>, prima di </a:t>
            </a:r>
            <a:r>
              <a:rPr lang="en-US" spc="-1" dirty="0" err="1">
                <a:uFill>
                  <a:solidFill>
                    <a:srgbClr val="FFFFFF"/>
                  </a:solidFill>
                </a:uFill>
              </a:rPr>
              <a:t>essere</a:t>
            </a:r>
            <a:r>
              <a:rPr lang="en-US" spc="-1" dirty="0">
                <a:uFill>
                  <a:solidFill>
                    <a:srgbClr val="FFFFFF"/>
                  </a:solidFill>
                </a:uFill>
              </a:rPr>
              <a:t> </a:t>
            </a:r>
            <a:r>
              <a:rPr lang="en-US" spc="-1" dirty="0" err="1">
                <a:uFill>
                  <a:solidFill>
                    <a:srgbClr val="FFFFFF"/>
                  </a:solidFill>
                </a:uFill>
              </a:rPr>
              <a:t>usati</a:t>
            </a:r>
            <a:r>
              <a:rPr lang="en-US" spc="-1" dirty="0">
                <a:uFill>
                  <a:solidFill>
                    <a:srgbClr val="FFFFFF"/>
                  </a:solidFill>
                </a:uFill>
              </a:rPr>
              <a:t> </a:t>
            </a:r>
            <a:r>
              <a:rPr lang="en-US" spc="-1" dirty="0" err="1">
                <a:uFill>
                  <a:solidFill>
                    <a:srgbClr val="FFFFFF"/>
                  </a:solidFill>
                </a:uFill>
              </a:rPr>
              <a:t>nel</a:t>
            </a:r>
            <a:r>
              <a:rPr lang="en-US" spc="-1" dirty="0">
                <a:uFill>
                  <a:solidFill>
                    <a:srgbClr val="FFFFFF"/>
                  </a:solidFill>
                </a:uFill>
              </a:rPr>
              <a:t> </a:t>
            </a:r>
            <a:r>
              <a:rPr lang="en-US" spc="-1" dirty="0" err="1">
                <a:uFill>
                  <a:solidFill>
                    <a:srgbClr val="FFFFFF"/>
                  </a:solidFill>
                </a:uFill>
              </a:rPr>
              <a:t>processo</a:t>
            </a:r>
            <a:r>
              <a:rPr lang="en-US" spc="-1" dirty="0">
                <a:uFill>
                  <a:solidFill>
                    <a:srgbClr val="FFFFFF"/>
                  </a:solidFill>
                </a:uFill>
              </a:rPr>
              <a:t> di Clustering, </a:t>
            </a:r>
            <a:r>
              <a:rPr lang="en-US" spc="-1" dirty="0" err="1">
                <a:uFill>
                  <a:solidFill>
                    <a:srgbClr val="FFFFFF"/>
                  </a:solidFill>
                </a:uFill>
              </a:rPr>
              <a:t>sono</a:t>
            </a:r>
            <a:r>
              <a:rPr lang="en-US" spc="-1" dirty="0">
                <a:uFill>
                  <a:solidFill>
                    <a:srgbClr val="FFFFFF"/>
                  </a:solidFill>
                </a:uFill>
              </a:rPr>
              <a:t> </a:t>
            </a:r>
            <a:r>
              <a:rPr lang="en-US" spc="-1" dirty="0" err="1">
                <a:uFill>
                  <a:solidFill>
                    <a:srgbClr val="FFFFFF"/>
                  </a:solidFill>
                </a:uFill>
              </a:rPr>
              <a:t>stati</a:t>
            </a:r>
            <a:r>
              <a:rPr lang="en-US" spc="-1" dirty="0">
                <a:uFill>
                  <a:solidFill>
                    <a:srgbClr val="FFFFFF"/>
                  </a:solidFill>
                </a:uFill>
              </a:rPr>
              <a:t> </a:t>
            </a:r>
            <a:r>
              <a:rPr lang="en-US" spc="-1" dirty="0" err="1">
                <a:uFill>
                  <a:solidFill>
                    <a:srgbClr val="FFFFFF"/>
                  </a:solidFill>
                </a:uFill>
              </a:rPr>
              <a:t>normalizzati</a:t>
            </a:r>
            <a:r>
              <a:rPr lang="en-US" spc="-1" dirty="0">
                <a:uFill>
                  <a:solidFill>
                    <a:srgbClr val="FFFFFF"/>
                  </a:solidFill>
                </a:uFill>
              </a:rPr>
              <a:t> </a:t>
            </a:r>
            <a:r>
              <a:rPr lang="en-US" spc="-1" dirty="0" err="1">
                <a:uFill>
                  <a:solidFill>
                    <a:srgbClr val="FFFFFF"/>
                  </a:solidFill>
                </a:uFill>
              </a:rPr>
              <a:t>usando</a:t>
            </a:r>
            <a:r>
              <a:rPr lang="en-US" spc="-1" dirty="0">
                <a:uFill>
                  <a:solidFill>
                    <a:srgbClr val="FFFFFF"/>
                  </a:solidFill>
                </a:uFill>
              </a:rPr>
              <a:t> L2.</a:t>
            </a:r>
          </a:p>
        </p:txBody>
      </p:sp>
    </p:spTree>
    <p:extLst>
      <p:ext uri="{BB962C8B-B14F-4D97-AF65-F5344CB8AC3E}">
        <p14:creationId xmlns:p14="http://schemas.microsoft.com/office/powerpoint/2010/main" val="370728224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Sperimentazione</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21</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1"/>
            <a:ext cx="8288640" cy="118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US" spc="-1" dirty="0">
              <a:uFill>
                <a:solidFill>
                  <a:srgbClr val="FFFFFF"/>
                </a:solidFill>
              </a:uFill>
            </a:endParaRPr>
          </a:p>
        </p:txBody>
      </p:sp>
      <p:graphicFrame>
        <p:nvGraphicFramePr>
          <p:cNvPr id="3" name="Tabella 2"/>
          <p:cNvGraphicFramePr>
            <a:graphicFrameLocks noGrp="1"/>
          </p:cNvGraphicFramePr>
          <p:nvPr>
            <p:extLst>
              <p:ext uri="{D42A27DB-BD31-4B8C-83A1-F6EECF244321}">
                <p14:modId xmlns:p14="http://schemas.microsoft.com/office/powerpoint/2010/main" val="3653683636"/>
              </p:ext>
            </p:extLst>
          </p:nvPr>
        </p:nvGraphicFramePr>
        <p:xfrm>
          <a:off x="417242" y="2066517"/>
          <a:ext cx="8335505" cy="3170710"/>
        </p:xfrm>
        <a:graphic>
          <a:graphicData uri="http://schemas.openxmlformats.org/drawingml/2006/table">
            <a:tbl>
              <a:tblPr firstRow="1" bandRow="1">
                <a:tableStyleId>{5C22544A-7EE6-4342-B048-85BDC9FD1C3A}</a:tableStyleId>
              </a:tblPr>
              <a:tblGrid>
                <a:gridCol w="1667101">
                  <a:extLst>
                    <a:ext uri="{9D8B030D-6E8A-4147-A177-3AD203B41FA5}">
                      <a16:colId xmlns:a16="http://schemas.microsoft.com/office/drawing/2014/main" val="1145612352"/>
                    </a:ext>
                  </a:extLst>
                </a:gridCol>
                <a:gridCol w="1667101">
                  <a:extLst>
                    <a:ext uri="{9D8B030D-6E8A-4147-A177-3AD203B41FA5}">
                      <a16:colId xmlns:a16="http://schemas.microsoft.com/office/drawing/2014/main" val="3257976008"/>
                    </a:ext>
                  </a:extLst>
                </a:gridCol>
                <a:gridCol w="1667101">
                  <a:extLst>
                    <a:ext uri="{9D8B030D-6E8A-4147-A177-3AD203B41FA5}">
                      <a16:colId xmlns:a16="http://schemas.microsoft.com/office/drawing/2014/main" val="2755876584"/>
                    </a:ext>
                  </a:extLst>
                </a:gridCol>
                <a:gridCol w="1667101">
                  <a:extLst>
                    <a:ext uri="{9D8B030D-6E8A-4147-A177-3AD203B41FA5}">
                      <a16:colId xmlns:a16="http://schemas.microsoft.com/office/drawing/2014/main" val="2408250781"/>
                    </a:ext>
                  </a:extLst>
                </a:gridCol>
                <a:gridCol w="1667101">
                  <a:extLst>
                    <a:ext uri="{9D8B030D-6E8A-4147-A177-3AD203B41FA5}">
                      <a16:colId xmlns:a16="http://schemas.microsoft.com/office/drawing/2014/main" val="4185242918"/>
                    </a:ext>
                  </a:extLst>
                </a:gridCol>
              </a:tblGrid>
              <a:tr h="1209170">
                <a:tc>
                  <a:txBody>
                    <a:bodyPr/>
                    <a:lstStyle/>
                    <a:p>
                      <a:r>
                        <a:rPr lang="it-IT" dirty="0"/>
                        <a:t>Sito</a:t>
                      </a:r>
                    </a:p>
                  </a:txBody>
                  <a:tcPr/>
                </a:tc>
                <a:tc>
                  <a:txBody>
                    <a:bodyPr/>
                    <a:lstStyle/>
                    <a:p>
                      <a:r>
                        <a:rPr lang="it-IT" dirty="0"/>
                        <a:t># pagine</a:t>
                      </a:r>
                    </a:p>
                  </a:txBody>
                  <a:tcPr/>
                </a:tc>
                <a:tc>
                  <a:txBody>
                    <a:bodyPr/>
                    <a:lstStyle/>
                    <a:p>
                      <a:r>
                        <a:rPr lang="it-IT" dirty="0"/>
                        <a:t># archi</a:t>
                      </a:r>
                    </a:p>
                  </a:txBody>
                  <a:tcPr/>
                </a:tc>
                <a:tc>
                  <a:txBody>
                    <a:bodyPr/>
                    <a:lstStyle/>
                    <a:p>
                      <a:r>
                        <a:rPr lang="it-IT" dirty="0"/>
                        <a:t># archi con Liste Web</a:t>
                      </a:r>
                    </a:p>
                  </a:txBody>
                  <a:tcPr/>
                </a:tc>
                <a:tc>
                  <a:txBody>
                    <a:bodyPr/>
                    <a:lstStyle/>
                    <a:p>
                      <a:r>
                        <a:rPr lang="it-IT" dirty="0"/>
                        <a:t># Cluster</a:t>
                      </a:r>
                    </a:p>
                  </a:txBody>
                  <a:tcPr/>
                </a:tc>
                <a:extLst>
                  <a:ext uri="{0D108BD9-81ED-4DB2-BD59-A6C34878D82A}">
                    <a16:rowId xmlns:a16="http://schemas.microsoft.com/office/drawing/2014/main" val="935163604"/>
                  </a:ext>
                </a:extLst>
              </a:tr>
              <a:tr h="490385">
                <a:tc>
                  <a:txBody>
                    <a:bodyPr/>
                    <a:lstStyle/>
                    <a:p>
                      <a:r>
                        <a:rPr lang="it-IT" dirty="0"/>
                        <a:t>Illinois</a:t>
                      </a:r>
                    </a:p>
                  </a:txBody>
                  <a:tcPr/>
                </a:tc>
                <a:tc>
                  <a:txBody>
                    <a:bodyPr/>
                    <a:lstStyle/>
                    <a:p>
                      <a:r>
                        <a:rPr lang="it-IT" dirty="0"/>
                        <a:t>563</a:t>
                      </a:r>
                    </a:p>
                  </a:txBody>
                  <a:tcPr/>
                </a:tc>
                <a:tc>
                  <a:txBody>
                    <a:bodyPr/>
                    <a:lstStyle/>
                    <a:p>
                      <a:r>
                        <a:rPr lang="it-IT" dirty="0"/>
                        <a:t>9415</a:t>
                      </a:r>
                    </a:p>
                  </a:txBody>
                  <a:tcPr/>
                </a:tc>
                <a:tc>
                  <a:txBody>
                    <a:bodyPr/>
                    <a:lstStyle/>
                    <a:p>
                      <a:r>
                        <a:rPr lang="it-IT" dirty="0"/>
                        <a:t>5330</a:t>
                      </a:r>
                    </a:p>
                  </a:txBody>
                  <a:tcPr/>
                </a:tc>
                <a:tc>
                  <a:txBody>
                    <a:bodyPr/>
                    <a:lstStyle/>
                    <a:p>
                      <a:r>
                        <a:rPr lang="it-IT" dirty="0"/>
                        <a:t>10</a:t>
                      </a:r>
                    </a:p>
                  </a:txBody>
                  <a:tcPr/>
                </a:tc>
                <a:extLst>
                  <a:ext uri="{0D108BD9-81ED-4DB2-BD59-A6C34878D82A}">
                    <a16:rowId xmlns:a16="http://schemas.microsoft.com/office/drawing/2014/main" val="510333127"/>
                  </a:ext>
                </a:extLst>
              </a:tr>
              <a:tr h="490385">
                <a:tc>
                  <a:txBody>
                    <a:bodyPr/>
                    <a:lstStyle/>
                    <a:p>
                      <a:r>
                        <a:rPr lang="it-IT" dirty="0"/>
                        <a:t>Oxford</a:t>
                      </a:r>
                    </a:p>
                  </a:txBody>
                  <a:tcPr/>
                </a:tc>
                <a:tc>
                  <a:txBody>
                    <a:bodyPr/>
                    <a:lstStyle/>
                    <a:p>
                      <a:r>
                        <a:rPr lang="it-IT" dirty="0"/>
                        <a:t>3480</a:t>
                      </a:r>
                    </a:p>
                  </a:txBody>
                  <a:tcPr/>
                </a:tc>
                <a:tc>
                  <a:txBody>
                    <a:bodyPr/>
                    <a:lstStyle/>
                    <a:p>
                      <a:r>
                        <a:rPr lang="it-IT" dirty="0"/>
                        <a:t>44526</a:t>
                      </a:r>
                    </a:p>
                  </a:txBody>
                  <a:tcPr/>
                </a:tc>
                <a:tc>
                  <a:txBody>
                    <a:bodyPr/>
                    <a:lstStyle/>
                    <a:p>
                      <a:r>
                        <a:rPr lang="it-IT" dirty="0"/>
                        <a:t>35148</a:t>
                      </a:r>
                    </a:p>
                  </a:txBody>
                  <a:tcPr/>
                </a:tc>
                <a:tc>
                  <a:txBody>
                    <a:bodyPr/>
                    <a:lstStyle/>
                    <a:p>
                      <a:r>
                        <a:rPr lang="it-IT" dirty="0"/>
                        <a:t>19</a:t>
                      </a:r>
                    </a:p>
                  </a:txBody>
                  <a:tcPr/>
                </a:tc>
                <a:extLst>
                  <a:ext uri="{0D108BD9-81ED-4DB2-BD59-A6C34878D82A}">
                    <a16:rowId xmlns:a16="http://schemas.microsoft.com/office/drawing/2014/main" val="1926216248"/>
                  </a:ext>
                </a:extLst>
              </a:tr>
              <a:tr h="490385">
                <a:tc>
                  <a:txBody>
                    <a:bodyPr/>
                    <a:lstStyle/>
                    <a:p>
                      <a:r>
                        <a:rPr lang="it-IT" dirty="0" err="1"/>
                        <a:t>Priceton</a:t>
                      </a:r>
                      <a:endParaRPr lang="it-IT" dirty="0"/>
                    </a:p>
                  </a:txBody>
                  <a:tcPr/>
                </a:tc>
                <a:tc>
                  <a:txBody>
                    <a:bodyPr/>
                    <a:lstStyle/>
                    <a:p>
                      <a:r>
                        <a:rPr lang="it-IT" dirty="0"/>
                        <a:t>3132</a:t>
                      </a:r>
                    </a:p>
                  </a:txBody>
                  <a:tcPr/>
                </a:tc>
                <a:tc>
                  <a:txBody>
                    <a:bodyPr/>
                    <a:lstStyle/>
                    <a:p>
                      <a:r>
                        <a:rPr lang="it-IT" dirty="0"/>
                        <a:t>122493</a:t>
                      </a:r>
                    </a:p>
                  </a:txBody>
                  <a:tcPr/>
                </a:tc>
                <a:tc>
                  <a:txBody>
                    <a:bodyPr/>
                    <a:lstStyle/>
                    <a:p>
                      <a:r>
                        <a:rPr lang="it-IT" dirty="0"/>
                        <a:t>104585</a:t>
                      </a:r>
                    </a:p>
                  </a:txBody>
                  <a:tcPr/>
                </a:tc>
                <a:tc>
                  <a:txBody>
                    <a:bodyPr/>
                    <a:lstStyle/>
                    <a:p>
                      <a:r>
                        <a:rPr lang="it-IT" dirty="0"/>
                        <a:t>16</a:t>
                      </a:r>
                    </a:p>
                  </a:txBody>
                  <a:tcPr/>
                </a:tc>
                <a:extLst>
                  <a:ext uri="{0D108BD9-81ED-4DB2-BD59-A6C34878D82A}">
                    <a16:rowId xmlns:a16="http://schemas.microsoft.com/office/drawing/2014/main" val="2183332331"/>
                  </a:ext>
                </a:extLst>
              </a:tr>
              <a:tr h="490385">
                <a:tc>
                  <a:txBody>
                    <a:bodyPr/>
                    <a:lstStyle/>
                    <a:p>
                      <a:r>
                        <a:rPr lang="it-IT" dirty="0"/>
                        <a:t>Stanford</a:t>
                      </a:r>
                    </a:p>
                  </a:txBody>
                  <a:tcPr/>
                </a:tc>
                <a:tc>
                  <a:txBody>
                    <a:bodyPr/>
                    <a:lstStyle/>
                    <a:p>
                      <a:r>
                        <a:rPr lang="it-IT" dirty="0"/>
                        <a:t>167</a:t>
                      </a:r>
                    </a:p>
                  </a:txBody>
                  <a:tcPr/>
                </a:tc>
                <a:tc>
                  <a:txBody>
                    <a:bodyPr/>
                    <a:lstStyle/>
                    <a:p>
                      <a:r>
                        <a:rPr lang="it-IT" dirty="0"/>
                        <a:t>12372</a:t>
                      </a:r>
                    </a:p>
                  </a:txBody>
                  <a:tcPr/>
                </a:tc>
                <a:tc>
                  <a:txBody>
                    <a:bodyPr/>
                    <a:lstStyle/>
                    <a:p>
                      <a:r>
                        <a:rPr lang="it-IT" dirty="0"/>
                        <a:t>30087</a:t>
                      </a:r>
                    </a:p>
                  </a:txBody>
                  <a:tcPr/>
                </a:tc>
                <a:tc>
                  <a:txBody>
                    <a:bodyPr/>
                    <a:lstStyle/>
                    <a:p>
                      <a:r>
                        <a:rPr lang="it-IT" dirty="0"/>
                        <a:t>10</a:t>
                      </a:r>
                    </a:p>
                  </a:txBody>
                  <a:tcPr/>
                </a:tc>
                <a:extLst>
                  <a:ext uri="{0D108BD9-81ED-4DB2-BD59-A6C34878D82A}">
                    <a16:rowId xmlns:a16="http://schemas.microsoft.com/office/drawing/2014/main" val="3877124446"/>
                  </a:ext>
                </a:extLst>
              </a:tr>
            </a:tbl>
          </a:graphicData>
        </a:graphic>
      </p:graphicFrame>
    </p:spTree>
    <p:extLst>
      <p:ext uri="{BB962C8B-B14F-4D97-AF65-F5344CB8AC3E}">
        <p14:creationId xmlns:p14="http://schemas.microsoft.com/office/powerpoint/2010/main" val="353658845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spc="-1" dirty="0" err="1">
                <a:solidFill>
                  <a:srgbClr val="17375E"/>
                </a:solidFill>
                <a:uFill>
                  <a:solidFill>
                    <a:srgbClr val="FFFFFF"/>
                  </a:solidFill>
                </a:uFill>
                <a:latin typeface="Calibri"/>
              </a:rPr>
              <a:t>Sperimentazione</a:t>
            </a:r>
            <a:r>
              <a:rPr lang="en-US" sz="4400" spc="-1" dirty="0">
                <a:solidFill>
                  <a:srgbClr val="17375E"/>
                </a:solidFill>
                <a:uFill>
                  <a:solidFill>
                    <a:srgbClr val="FFFFFF"/>
                  </a:solidFill>
                </a:uFill>
                <a:latin typeface="Calibri"/>
              </a:rPr>
              <a:t> - </a:t>
            </a:r>
            <a:r>
              <a:rPr lang="en-US" sz="4400" spc="-1" dirty="0" err="1">
                <a:solidFill>
                  <a:srgbClr val="17375E"/>
                </a:solidFill>
                <a:uFill>
                  <a:solidFill>
                    <a:srgbClr val="FFFFFF"/>
                  </a:solidFill>
                </a:uFill>
                <a:latin typeface="Calibri"/>
              </a:rPr>
              <a:t>Metriche</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22</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356840"/>
            <a:ext cx="8288640" cy="507364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750" indent="-285750">
              <a:lnSpc>
                <a:spcPct val="100000"/>
              </a:lnSpc>
              <a:buFont typeface="Arial" panose="020B0604020202020204" pitchFamily="34" charset="0"/>
              <a:buChar char="•"/>
            </a:pPr>
            <a:r>
              <a:rPr lang="en-US" spc="-1" dirty="0" err="1">
                <a:solidFill>
                  <a:srgbClr val="FF3333"/>
                </a:solidFill>
                <a:uFill>
                  <a:solidFill>
                    <a:srgbClr val="FFFFFF"/>
                  </a:solidFill>
                </a:uFill>
              </a:rPr>
              <a:t>Omogeneità</a:t>
            </a:r>
            <a:r>
              <a:rPr lang="en-US" spc="-1" dirty="0">
                <a:uFill>
                  <a:solidFill>
                    <a:srgbClr val="FFFFFF"/>
                  </a:solidFill>
                </a:uFill>
              </a:rPr>
              <a:t>:</a:t>
            </a:r>
            <a:r>
              <a:rPr lang="en-US" spc="-1" dirty="0">
                <a:solidFill>
                  <a:srgbClr val="FF3333"/>
                </a:solidFill>
                <a:uFill>
                  <a:solidFill>
                    <a:srgbClr val="FFFFFF"/>
                  </a:solidFill>
                </a:uFill>
              </a:rPr>
              <a:t> </a:t>
            </a:r>
            <a:r>
              <a:rPr lang="en-US" spc="-1" dirty="0" err="1">
                <a:uFill>
                  <a:solidFill>
                    <a:srgbClr val="FFFFFF"/>
                  </a:solidFill>
                </a:uFill>
              </a:rPr>
              <a:t>ogni</a:t>
            </a:r>
            <a:r>
              <a:rPr lang="en-US" spc="-1" dirty="0">
                <a:uFill>
                  <a:solidFill>
                    <a:srgbClr val="FFFFFF"/>
                  </a:solidFill>
                </a:uFill>
              </a:rPr>
              <a:t> Cluster </a:t>
            </a:r>
            <a:r>
              <a:rPr lang="en-US" spc="-1" dirty="0" err="1">
                <a:uFill>
                  <a:solidFill>
                    <a:srgbClr val="FFFFFF"/>
                  </a:solidFill>
                </a:uFill>
              </a:rPr>
              <a:t>dovrebbe</a:t>
            </a:r>
            <a:r>
              <a:rPr lang="en-US" spc="-1" dirty="0">
                <a:uFill>
                  <a:solidFill>
                    <a:srgbClr val="FFFFFF"/>
                  </a:solidFill>
                </a:uFill>
              </a:rPr>
              <a:t> </a:t>
            </a:r>
            <a:r>
              <a:rPr lang="en-US" spc="-1" dirty="0" err="1">
                <a:uFill>
                  <a:solidFill>
                    <a:srgbClr val="FFFFFF"/>
                  </a:solidFill>
                </a:uFill>
              </a:rPr>
              <a:t>contenere</a:t>
            </a:r>
            <a:r>
              <a:rPr lang="en-US" spc="-1" dirty="0">
                <a:uFill>
                  <a:solidFill>
                    <a:srgbClr val="FFFFFF"/>
                  </a:solidFill>
                </a:uFill>
              </a:rPr>
              <a:t> </a:t>
            </a:r>
            <a:r>
              <a:rPr lang="en-US" spc="-1" dirty="0" err="1">
                <a:uFill>
                  <a:solidFill>
                    <a:srgbClr val="FFFFFF"/>
                  </a:solidFill>
                </a:uFill>
              </a:rPr>
              <a:t>elementi</a:t>
            </a:r>
            <a:r>
              <a:rPr lang="en-US" spc="-1" dirty="0">
                <a:uFill>
                  <a:solidFill>
                    <a:srgbClr val="FFFFFF"/>
                  </a:solidFill>
                </a:uFill>
              </a:rPr>
              <a:t> </a:t>
            </a:r>
            <a:r>
              <a:rPr lang="en-US" spc="-1" dirty="0" err="1">
                <a:uFill>
                  <a:solidFill>
                    <a:srgbClr val="FFFFFF"/>
                  </a:solidFill>
                </a:uFill>
              </a:rPr>
              <a:t>appartenenti</a:t>
            </a:r>
            <a:r>
              <a:rPr lang="en-US" spc="-1" dirty="0">
                <a:uFill>
                  <a:solidFill>
                    <a:srgbClr val="FFFFFF"/>
                  </a:solidFill>
                </a:uFill>
              </a:rPr>
              <a:t> </a:t>
            </a:r>
            <a:r>
              <a:rPr lang="en-US" spc="-1" dirty="0" err="1">
                <a:uFill>
                  <a:solidFill>
                    <a:srgbClr val="FFFFFF"/>
                  </a:solidFill>
                </a:uFill>
              </a:rPr>
              <a:t>alla</a:t>
            </a:r>
            <a:r>
              <a:rPr lang="en-US" spc="-1" dirty="0">
                <a:uFill>
                  <a:solidFill>
                    <a:srgbClr val="FFFFFF"/>
                  </a:solidFill>
                </a:uFill>
              </a:rPr>
              <a:t> </a:t>
            </a:r>
            <a:r>
              <a:rPr lang="en-US" spc="-1" dirty="0" err="1">
                <a:uFill>
                  <a:solidFill>
                    <a:srgbClr val="FFFFFF"/>
                  </a:solidFill>
                </a:uFill>
              </a:rPr>
              <a:t>stessa</a:t>
            </a:r>
            <a:r>
              <a:rPr lang="en-US" spc="-1" dirty="0">
                <a:uFill>
                  <a:solidFill>
                    <a:srgbClr val="FFFFFF"/>
                  </a:solidFill>
                </a:uFill>
              </a:rPr>
              <a:t> </a:t>
            </a:r>
            <a:r>
              <a:rPr lang="en-US" spc="-1" dirty="0" err="1">
                <a:uFill>
                  <a:solidFill>
                    <a:srgbClr val="FFFFFF"/>
                  </a:solidFill>
                </a:uFill>
              </a:rPr>
              <a:t>classe</a:t>
            </a:r>
            <a:r>
              <a:rPr lang="en-US" spc="-1" dirty="0">
                <a:uFill>
                  <a:solidFill>
                    <a:srgbClr val="FFFFFF"/>
                  </a:solidFill>
                </a:uFill>
              </a:rPr>
              <a:t>.</a:t>
            </a: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buFont typeface="Arial" panose="020B0604020202020204" pitchFamily="34" charset="0"/>
              <a:buChar char="•"/>
            </a:pPr>
            <a:r>
              <a:rPr lang="en-US" spc="-1" dirty="0" err="1">
                <a:solidFill>
                  <a:srgbClr val="FF3333"/>
                </a:solidFill>
                <a:uFill>
                  <a:solidFill>
                    <a:srgbClr val="FFFFFF"/>
                  </a:solidFill>
                </a:uFill>
              </a:rPr>
              <a:t>Completezza</a:t>
            </a:r>
            <a:r>
              <a:rPr lang="en-US" spc="-1" dirty="0">
                <a:uFill>
                  <a:solidFill>
                    <a:srgbClr val="FFFFFF"/>
                  </a:solidFill>
                </a:uFill>
              </a:rPr>
              <a:t>:</a:t>
            </a:r>
            <a:r>
              <a:rPr lang="en-US" spc="-1" dirty="0">
                <a:solidFill>
                  <a:srgbClr val="FF3333"/>
                </a:solidFill>
                <a:uFill>
                  <a:solidFill>
                    <a:srgbClr val="FFFFFF"/>
                  </a:solidFill>
                </a:uFill>
              </a:rPr>
              <a:t> </a:t>
            </a:r>
            <a:r>
              <a:rPr lang="en-US" spc="-1" dirty="0" err="1">
                <a:uFill>
                  <a:solidFill>
                    <a:srgbClr val="FFFFFF"/>
                  </a:solidFill>
                </a:uFill>
              </a:rPr>
              <a:t>gli</a:t>
            </a:r>
            <a:r>
              <a:rPr lang="en-US" spc="-1" dirty="0">
                <a:uFill>
                  <a:solidFill>
                    <a:srgbClr val="FFFFFF"/>
                  </a:solidFill>
                </a:uFill>
              </a:rPr>
              <a:t> </a:t>
            </a:r>
            <a:r>
              <a:rPr lang="en-US" spc="-1" dirty="0" err="1">
                <a:uFill>
                  <a:solidFill>
                    <a:srgbClr val="FFFFFF"/>
                  </a:solidFill>
                </a:uFill>
              </a:rPr>
              <a:t>elementi</a:t>
            </a:r>
            <a:r>
              <a:rPr lang="en-US" spc="-1" dirty="0">
                <a:uFill>
                  <a:solidFill>
                    <a:srgbClr val="FFFFFF"/>
                  </a:solidFill>
                </a:uFill>
              </a:rPr>
              <a:t> di </a:t>
            </a:r>
            <a:r>
              <a:rPr lang="en-US" spc="-1" dirty="0" err="1">
                <a:uFill>
                  <a:solidFill>
                    <a:srgbClr val="FFFFFF"/>
                  </a:solidFill>
                </a:uFill>
              </a:rPr>
              <a:t>una</a:t>
            </a:r>
            <a:r>
              <a:rPr lang="en-US" spc="-1" dirty="0">
                <a:uFill>
                  <a:solidFill>
                    <a:srgbClr val="FFFFFF"/>
                  </a:solidFill>
                </a:uFill>
              </a:rPr>
              <a:t> </a:t>
            </a:r>
            <a:r>
              <a:rPr lang="en-US" spc="-1" dirty="0" err="1">
                <a:uFill>
                  <a:solidFill>
                    <a:srgbClr val="FFFFFF"/>
                  </a:solidFill>
                </a:uFill>
              </a:rPr>
              <a:t>stessa</a:t>
            </a:r>
            <a:r>
              <a:rPr lang="en-US" spc="-1" dirty="0">
                <a:uFill>
                  <a:solidFill>
                    <a:srgbClr val="FFFFFF"/>
                  </a:solidFill>
                </a:uFill>
              </a:rPr>
              <a:t> </a:t>
            </a:r>
            <a:r>
              <a:rPr lang="en-US" spc="-1" dirty="0" err="1">
                <a:uFill>
                  <a:solidFill>
                    <a:srgbClr val="FFFFFF"/>
                  </a:solidFill>
                </a:uFill>
              </a:rPr>
              <a:t>classe</a:t>
            </a:r>
            <a:r>
              <a:rPr lang="en-US" spc="-1" dirty="0">
                <a:uFill>
                  <a:solidFill>
                    <a:srgbClr val="FFFFFF"/>
                  </a:solidFill>
                </a:uFill>
              </a:rPr>
              <a:t> </a:t>
            </a:r>
            <a:r>
              <a:rPr lang="en-US" spc="-1" dirty="0" err="1">
                <a:uFill>
                  <a:solidFill>
                    <a:srgbClr val="FFFFFF"/>
                  </a:solidFill>
                </a:uFill>
              </a:rPr>
              <a:t>dovrebbero</a:t>
            </a:r>
            <a:r>
              <a:rPr lang="en-US" spc="-1" dirty="0">
                <a:uFill>
                  <a:solidFill>
                    <a:srgbClr val="FFFFFF"/>
                  </a:solidFill>
                </a:uFill>
              </a:rPr>
              <a:t> </a:t>
            </a:r>
            <a:r>
              <a:rPr lang="en-US" spc="-1" dirty="0" err="1">
                <a:uFill>
                  <a:solidFill>
                    <a:srgbClr val="FFFFFF"/>
                  </a:solidFill>
                </a:uFill>
              </a:rPr>
              <a:t>appartenere</a:t>
            </a:r>
            <a:r>
              <a:rPr lang="en-US" spc="-1" dirty="0">
                <a:uFill>
                  <a:solidFill>
                    <a:srgbClr val="FFFFFF"/>
                  </a:solidFill>
                </a:uFill>
              </a:rPr>
              <a:t> ad </a:t>
            </a:r>
            <a:r>
              <a:rPr lang="en-US" spc="-1" dirty="0" err="1">
                <a:uFill>
                  <a:solidFill>
                    <a:srgbClr val="FFFFFF"/>
                  </a:solidFill>
                </a:uFill>
              </a:rPr>
              <a:t>uno</a:t>
            </a:r>
            <a:r>
              <a:rPr lang="en-US" spc="-1" dirty="0">
                <a:uFill>
                  <a:solidFill>
                    <a:srgbClr val="FFFFFF"/>
                  </a:solidFill>
                </a:uFill>
              </a:rPr>
              <a:t> </a:t>
            </a:r>
            <a:r>
              <a:rPr lang="en-US" spc="-1" dirty="0" err="1">
                <a:uFill>
                  <a:solidFill>
                    <a:srgbClr val="FFFFFF"/>
                  </a:solidFill>
                </a:uFill>
              </a:rPr>
              <a:t>stesso</a:t>
            </a:r>
            <a:r>
              <a:rPr lang="en-US" spc="-1" dirty="0">
                <a:uFill>
                  <a:solidFill>
                    <a:srgbClr val="FFFFFF"/>
                  </a:solidFill>
                </a:uFill>
              </a:rPr>
              <a:t> Cluster.</a:t>
            </a:r>
          </a:p>
          <a:p>
            <a:pPr marL="285750" indent="-285750">
              <a:buFont typeface="Arial" panose="020B0604020202020204" pitchFamily="34" charset="0"/>
              <a:buChar char="•"/>
            </a:pPr>
            <a:endParaRPr lang="en-US" spc="-1" dirty="0">
              <a:uFill>
                <a:solidFill>
                  <a:srgbClr val="FFFFFF"/>
                </a:solidFill>
              </a:uFill>
            </a:endParaRPr>
          </a:p>
          <a:p>
            <a:pPr marL="285750" indent="-285750">
              <a:buFont typeface="Arial" panose="020B0604020202020204" pitchFamily="34" charset="0"/>
              <a:buChar char="•"/>
            </a:pPr>
            <a:r>
              <a:rPr lang="en-US" spc="-1" dirty="0">
                <a:solidFill>
                  <a:srgbClr val="FF3333"/>
                </a:solidFill>
                <a:uFill>
                  <a:solidFill>
                    <a:srgbClr val="FFFFFF"/>
                  </a:solidFill>
                </a:uFill>
              </a:rPr>
              <a:t>V-Measure</a:t>
            </a:r>
            <a:r>
              <a:rPr lang="en-US" spc="-1" dirty="0">
                <a:uFill>
                  <a:solidFill>
                    <a:srgbClr val="FFFFFF"/>
                  </a:solidFill>
                </a:uFill>
              </a:rPr>
              <a:t>: media </a:t>
            </a:r>
            <a:r>
              <a:rPr lang="en-US" spc="-1" dirty="0" err="1">
                <a:uFill>
                  <a:solidFill>
                    <a:srgbClr val="FFFFFF"/>
                  </a:solidFill>
                </a:uFill>
              </a:rPr>
              <a:t>armonica</a:t>
            </a:r>
            <a:r>
              <a:rPr lang="en-US" spc="-1" dirty="0">
                <a:uFill>
                  <a:solidFill>
                    <a:srgbClr val="FFFFFF"/>
                  </a:solidFill>
                </a:uFill>
              </a:rPr>
              <a:t> </a:t>
            </a:r>
            <a:r>
              <a:rPr lang="en-US" spc="-1" dirty="0" err="1">
                <a:uFill>
                  <a:solidFill>
                    <a:srgbClr val="FFFFFF"/>
                  </a:solidFill>
                </a:uFill>
              </a:rPr>
              <a:t>tra</a:t>
            </a:r>
            <a:r>
              <a:rPr lang="en-US" spc="-1" dirty="0">
                <a:uFill>
                  <a:solidFill>
                    <a:srgbClr val="FFFFFF"/>
                  </a:solidFill>
                </a:uFill>
              </a:rPr>
              <a:t> </a:t>
            </a:r>
            <a:r>
              <a:rPr lang="en-US" spc="-1" dirty="0" err="1">
                <a:uFill>
                  <a:solidFill>
                    <a:srgbClr val="FFFFFF"/>
                  </a:solidFill>
                </a:uFill>
              </a:rPr>
              <a:t>omogeneità</a:t>
            </a:r>
            <a:r>
              <a:rPr lang="en-US" spc="-1" dirty="0">
                <a:uFill>
                  <a:solidFill>
                    <a:srgbClr val="FFFFFF"/>
                  </a:solidFill>
                </a:uFill>
              </a:rPr>
              <a:t> e </a:t>
            </a:r>
            <a:r>
              <a:rPr lang="en-US" spc="-1" dirty="0" err="1">
                <a:uFill>
                  <a:solidFill>
                    <a:srgbClr val="FFFFFF"/>
                  </a:solidFill>
                </a:uFill>
              </a:rPr>
              <a:t>completezza</a:t>
            </a:r>
            <a:r>
              <a:rPr lang="en-US" spc="-1" dirty="0">
                <a:uFill>
                  <a:solidFill>
                    <a:srgbClr val="FFFFFF"/>
                  </a:solidFill>
                </a:uFill>
              </a:rPr>
              <a:t>.</a:t>
            </a:r>
          </a:p>
          <a:p>
            <a:pPr marL="285750" indent="-285750">
              <a:buFont typeface="Arial" panose="020B0604020202020204" pitchFamily="34" charset="0"/>
              <a:buChar char="•"/>
            </a:pPr>
            <a:endParaRPr lang="en-US" spc="-1" dirty="0">
              <a:uFill>
                <a:solidFill>
                  <a:srgbClr val="FFFFFF"/>
                </a:solidFill>
              </a:uFill>
            </a:endParaRPr>
          </a:p>
          <a:p>
            <a:pPr marL="285750" indent="-285750">
              <a:buFont typeface="Arial" panose="020B0604020202020204" pitchFamily="34" charset="0"/>
              <a:buChar char="•"/>
            </a:pPr>
            <a:r>
              <a:rPr lang="en-US" spc="-1" dirty="0">
                <a:solidFill>
                  <a:srgbClr val="FF3333"/>
                </a:solidFill>
                <a:uFill>
                  <a:solidFill>
                    <a:srgbClr val="FFFFFF"/>
                  </a:solidFill>
                </a:uFill>
              </a:rPr>
              <a:t>Adjusted Mutual Information</a:t>
            </a:r>
            <a:r>
              <a:rPr lang="en-US" spc="-1" dirty="0">
                <a:uFill>
                  <a:solidFill>
                    <a:srgbClr val="FFFFFF"/>
                  </a:solidFill>
                </a:uFill>
              </a:rPr>
              <a:t>: </a:t>
            </a:r>
            <a:r>
              <a:rPr lang="en-US" spc="-1" dirty="0" err="1">
                <a:uFill>
                  <a:solidFill>
                    <a:srgbClr val="FFFFFF"/>
                  </a:solidFill>
                </a:uFill>
              </a:rPr>
              <a:t>corrispondenza</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due </a:t>
            </a:r>
            <a:r>
              <a:rPr lang="en-US" spc="-1" dirty="0" err="1">
                <a:uFill>
                  <a:solidFill>
                    <a:srgbClr val="FFFFFF"/>
                  </a:solidFill>
                </a:uFill>
              </a:rPr>
              <a:t>informazioni</a:t>
            </a:r>
            <a:r>
              <a:rPr lang="en-US" spc="-1" dirty="0">
                <a:uFill>
                  <a:solidFill>
                    <a:srgbClr val="FFFFFF"/>
                  </a:solidFill>
                </a:uFill>
              </a:rPr>
              <a:t>, </a:t>
            </a:r>
            <a:r>
              <a:rPr lang="en-US" spc="-1" dirty="0" err="1">
                <a:uFill>
                  <a:solidFill>
                    <a:srgbClr val="FFFFFF"/>
                  </a:solidFill>
                </a:uFill>
              </a:rPr>
              <a:t>ignorando</a:t>
            </a:r>
            <a:r>
              <a:rPr lang="en-US" spc="-1" dirty="0">
                <a:uFill>
                  <a:solidFill>
                    <a:srgbClr val="FFFFFF"/>
                  </a:solidFill>
                </a:uFill>
              </a:rPr>
              <a:t> le </a:t>
            </a:r>
            <a:r>
              <a:rPr lang="en-US" spc="-1" dirty="0" err="1">
                <a:uFill>
                  <a:solidFill>
                    <a:srgbClr val="FFFFFF"/>
                  </a:solidFill>
                </a:uFill>
              </a:rPr>
              <a:t>permutazioni</a:t>
            </a:r>
            <a:r>
              <a:rPr lang="en-US" spc="-1" dirty="0">
                <a:uFill>
                  <a:solidFill>
                    <a:srgbClr val="FFFFFF"/>
                  </a:solidFill>
                </a:uFill>
              </a:rPr>
              <a:t>.</a:t>
            </a:r>
          </a:p>
          <a:p>
            <a:pPr marL="285750" indent="-285750">
              <a:buFont typeface="Arial" panose="020B0604020202020204" pitchFamily="34" charset="0"/>
              <a:buChar char="•"/>
            </a:pPr>
            <a:endParaRPr lang="en-US" spc="-1" dirty="0">
              <a:uFill>
                <a:solidFill>
                  <a:srgbClr val="FFFFFF"/>
                </a:solidFill>
              </a:uFill>
            </a:endParaRPr>
          </a:p>
          <a:p>
            <a:pPr marL="285750" indent="-285750">
              <a:buFont typeface="Arial" panose="020B0604020202020204" pitchFamily="34" charset="0"/>
              <a:buChar char="•"/>
            </a:pPr>
            <a:r>
              <a:rPr lang="en-US" spc="-1" dirty="0">
                <a:solidFill>
                  <a:srgbClr val="FF3333"/>
                </a:solidFill>
                <a:uFill>
                  <a:solidFill>
                    <a:srgbClr val="FFFFFF"/>
                  </a:solidFill>
                </a:uFill>
              </a:rPr>
              <a:t>Adjusted Random Index</a:t>
            </a:r>
            <a:r>
              <a:rPr lang="en-US" spc="-1" dirty="0">
                <a:uFill>
                  <a:solidFill>
                    <a:srgbClr val="FFFFFF"/>
                  </a:solidFill>
                </a:uFill>
              </a:rPr>
              <a:t>: </a:t>
            </a:r>
            <a:r>
              <a:rPr lang="en-US" spc="-1" dirty="0" err="1">
                <a:uFill>
                  <a:solidFill>
                    <a:srgbClr val="FFFFFF"/>
                  </a:solidFill>
                </a:uFill>
              </a:rPr>
              <a:t>percentuale</a:t>
            </a:r>
            <a:r>
              <a:rPr lang="en-US" spc="-1" dirty="0">
                <a:uFill>
                  <a:solidFill>
                    <a:srgbClr val="FFFFFF"/>
                  </a:solidFill>
                </a:uFill>
              </a:rPr>
              <a:t> di </a:t>
            </a:r>
            <a:r>
              <a:rPr lang="en-US" spc="-1" dirty="0" err="1">
                <a:uFill>
                  <a:solidFill>
                    <a:srgbClr val="FFFFFF"/>
                  </a:solidFill>
                </a:uFill>
              </a:rPr>
              <a:t>coppie</a:t>
            </a:r>
            <a:r>
              <a:rPr lang="en-US" spc="-1" dirty="0">
                <a:uFill>
                  <a:solidFill>
                    <a:srgbClr val="FFFFFF"/>
                  </a:solidFill>
                </a:uFill>
              </a:rPr>
              <a:t> di </a:t>
            </a:r>
            <a:r>
              <a:rPr lang="en-US" spc="-1" dirty="0" err="1">
                <a:uFill>
                  <a:solidFill>
                    <a:srgbClr val="FFFFFF"/>
                  </a:solidFill>
                </a:uFill>
              </a:rPr>
              <a:t>oggetti</a:t>
            </a:r>
            <a:r>
              <a:rPr lang="en-US" spc="-1" dirty="0">
                <a:uFill>
                  <a:solidFill>
                    <a:srgbClr val="FFFFFF"/>
                  </a:solidFill>
                </a:uFill>
              </a:rPr>
              <a:t> per </a:t>
            </a:r>
            <a:r>
              <a:rPr lang="en-US" spc="-1" dirty="0" err="1">
                <a:uFill>
                  <a:solidFill>
                    <a:srgbClr val="FFFFFF"/>
                  </a:solidFill>
                </a:uFill>
              </a:rPr>
              <a:t>i</a:t>
            </a:r>
            <a:r>
              <a:rPr lang="en-US" spc="-1" dirty="0">
                <a:uFill>
                  <a:solidFill>
                    <a:srgbClr val="FFFFFF"/>
                  </a:solidFill>
                </a:uFill>
              </a:rPr>
              <a:t> </a:t>
            </a:r>
            <a:r>
              <a:rPr lang="en-US" spc="-1" dirty="0" err="1">
                <a:uFill>
                  <a:solidFill>
                    <a:srgbClr val="FFFFFF"/>
                  </a:solidFill>
                </a:uFill>
              </a:rPr>
              <a:t>quali</a:t>
            </a:r>
            <a:r>
              <a:rPr lang="en-US" spc="-1" dirty="0">
                <a:uFill>
                  <a:solidFill>
                    <a:srgbClr val="FFFFFF"/>
                  </a:solidFill>
                </a:uFill>
              </a:rPr>
              <a:t> la ground truth e </a:t>
            </a:r>
            <a:r>
              <a:rPr lang="en-US" spc="-1" dirty="0" err="1">
                <a:uFill>
                  <a:solidFill>
                    <a:srgbClr val="FFFFFF"/>
                  </a:solidFill>
                </a:uFill>
              </a:rPr>
              <a:t>l’algoritmo</a:t>
            </a:r>
            <a:r>
              <a:rPr lang="en-US" spc="-1" dirty="0">
                <a:uFill>
                  <a:solidFill>
                    <a:srgbClr val="FFFFFF"/>
                  </a:solidFill>
                </a:uFill>
              </a:rPr>
              <a:t> </a:t>
            </a:r>
            <a:r>
              <a:rPr lang="en-US" spc="-1" dirty="0" err="1">
                <a:uFill>
                  <a:solidFill>
                    <a:srgbClr val="FFFFFF"/>
                  </a:solidFill>
                </a:uFill>
              </a:rPr>
              <a:t>concordano</a:t>
            </a:r>
            <a:r>
              <a:rPr lang="en-US" spc="-1" dirty="0">
                <a:uFill>
                  <a:solidFill>
                    <a:srgbClr val="FFFFFF"/>
                  </a:solidFill>
                </a:uFill>
              </a:rPr>
              <a:t> </a:t>
            </a:r>
            <a:r>
              <a:rPr lang="en-US" spc="-1" dirty="0" err="1">
                <a:uFill>
                  <a:solidFill>
                    <a:srgbClr val="FFFFFF"/>
                  </a:solidFill>
                </a:uFill>
              </a:rPr>
              <a:t>sull’assegnazione</a:t>
            </a:r>
            <a:r>
              <a:rPr lang="en-US" spc="-1" dirty="0">
                <a:uFill>
                  <a:solidFill>
                    <a:srgbClr val="FFFFFF"/>
                  </a:solidFill>
                </a:uFill>
              </a:rPr>
              <a:t>.</a:t>
            </a:r>
          </a:p>
          <a:p>
            <a:pPr marL="285750" indent="-285750">
              <a:buFont typeface="Arial" panose="020B0604020202020204" pitchFamily="34" charset="0"/>
              <a:buChar char="•"/>
            </a:pPr>
            <a:endParaRPr lang="en-US" spc="-1" dirty="0">
              <a:uFill>
                <a:solidFill>
                  <a:srgbClr val="FFFFFF"/>
                </a:solidFill>
              </a:uFill>
            </a:endParaRPr>
          </a:p>
          <a:p>
            <a:pPr marL="285750" indent="-285750">
              <a:buFont typeface="Arial" panose="020B0604020202020204" pitchFamily="34" charset="0"/>
              <a:buChar char="•"/>
            </a:pPr>
            <a:r>
              <a:rPr lang="en-US" spc="-1" dirty="0">
                <a:solidFill>
                  <a:srgbClr val="FF3333"/>
                </a:solidFill>
                <a:uFill>
                  <a:solidFill>
                    <a:srgbClr val="FFFFFF"/>
                  </a:solidFill>
                </a:uFill>
              </a:rPr>
              <a:t>Silhouette: </a:t>
            </a:r>
            <a:r>
              <a:rPr lang="en-US" spc="-1" dirty="0">
                <a:uFill>
                  <a:solidFill>
                    <a:srgbClr val="FFFFFF"/>
                  </a:solidFill>
                </a:uFill>
              </a:rPr>
              <a:t>forma di </a:t>
            </a:r>
            <a:r>
              <a:rPr lang="en-US" spc="-1" dirty="0" err="1">
                <a:uFill>
                  <a:solidFill>
                    <a:srgbClr val="FFFFFF"/>
                  </a:solidFill>
                </a:uFill>
              </a:rPr>
              <a:t>ogni</a:t>
            </a:r>
            <a:r>
              <a:rPr lang="en-US" spc="-1" dirty="0">
                <a:uFill>
                  <a:solidFill>
                    <a:srgbClr val="FFFFFF"/>
                  </a:solidFill>
                </a:uFill>
              </a:rPr>
              <a:t> Cluster.</a:t>
            </a:r>
          </a:p>
          <a:p>
            <a:pPr lvl="1"/>
            <a:endParaRPr lang="en-US" spc="-1" dirty="0">
              <a:uFill>
                <a:solidFill>
                  <a:srgbClr val="FFFFFF"/>
                </a:solidFill>
              </a:uFill>
            </a:endParaRPr>
          </a:p>
        </p:txBody>
      </p:sp>
    </p:spTree>
    <p:extLst>
      <p:ext uri="{BB962C8B-B14F-4D97-AF65-F5344CB8AC3E}">
        <p14:creationId xmlns:p14="http://schemas.microsoft.com/office/powerpoint/2010/main" val="280544786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Sperimentazione</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23</a:t>
            </a:fld>
            <a:endParaRPr lang="en-US" sz="1800" b="0" strike="noStrike" spc="-1" dirty="0">
              <a:solidFill>
                <a:srgbClr val="000000"/>
              </a:solidFill>
              <a:uFill>
                <a:solidFill>
                  <a:srgbClr val="FFFFFF"/>
                </a:solidFill>
              </a:uFill>
              <a:latin typeface="Arial"/>
            </a:endParaRPr>
          </a:p>
        </p:txBody>
      </p:sp>
      <p:sp>
        <p:nvSpPr>
          <p:cNvPr id="2" name="CasellaDiTesto 1"/>
          <p:cNvSpPr txBox="1"/>
          <p:nvPr/>
        </p:nvSpPr>
        <p:spPr>
          <a:xfrm>
            <a:off x="3437906" y="1356840"/>
            <a:ext cx="1715985" cy="369332"/>
          </a:xfrm>
          <a:prstGeom prst="rect">
            <a:avLst/>
          </a:prstGeom>
          <a:noFill/>
          <a:ln>
            <a:solidFill>
              <a:srgbClr val="17375E"/>
            </a:solidFill>
          </a:ln>
        </p:spPr>
        <p:txBody>
          <a:bodyPr wrap="square" rtlCol="0">
            <a:spAutoFit/>
          </a:bodyPr>
          <a:lstStyle/>
          <a:p>
            <a:r>
              <a:rPr lang="it-IT" dirty="0"/>
              <a:t>http://site.com </a:t>
            </a:r>
          </a:p>
        </p:txBody>
      </p:sp>
      <p:sp>
        <p:nvSpPr>
          <p:cNvPr id="4" name="Rettangolo 3"/>
          <p:cNvSpPr/>
          <p:nvPr/>
        </p:nvSpPr>
        <p:spPr>
          <a:xfrm>
            <a:off x="3437906" y="1356840"/>
            <a:ext cx="1715985" cy="369332"/>
          </a:xfrm>
          <a:prstGeom prst="rect">
            <a:avLst/>
          </a:prstGeom>
          <a:no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6" name="Connettore 2 5"/>
          <p:cNvCxnSpPr>
            <a:stCxn id="4" idx="2"/>
            <a:endCxn id="9" idx="0"/>
          </p:cNvCxnSpPr>
          <p:nvPr/>
        </p:nvCxnSpPr>
        <p:spPr>
          <a:xfrm flipH="1">
            <a:off x="1597231" y="1726172"/>
            <a:ext cx="2698668" cy="821085"/>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sp>
        <p:nvSpPr>
          <p:cNvPr id="8" name="CasellaDiTesto 7"/>
          <p:cNvSpPr txBox="1"/>
          <p:nvPr/>
        </p:nvSpPr>
        <p:spPr>
          <a:xfrm>
            <a:off x="783771" y="2548454"/>
            <a:ext cx="1626920" cy="369332"/>
          </a:xfrm>
          <a:prstGeom prst="rect">
            <a:avLst/>
          </a:prstGeom>
          <a:noFill/>
          <a:ln>
            <a:solidFill>
              <a:srgbClr val="17375E"/>
            </a:solidFill>
          </a:ln>
        </p:spPr>
        <p:txBody>
          <a:bodyPr wrap="square" rtlCol="0">
            <a:spAutoFit/>
          </a:bodyPr>
          <a:lstStyle/>
          <a:p>
            <a:r>
              <a:rPr lang="it-IT" dirty="0"/>
              <a:t>No </a:t>
            </a:r>
            <a:r>
              <a:rPr lang="it-IT" dirty="0" err="1"/>
              <a:t>Constraint</a:t>
            </a:r>
            <a:endParaRPr lang="it-IT" dirty="0"/>
          </a:p>
        </p:txBody>
      </p:sp>
      <p:sp>
        <p:nvSpPr>
          <p:cNvPr id="9" name="Rettangolo 8"/>
          <p:cNvSpPr/>
          <p:nvPr/>
        </p:nvSpPr>
        <p:spPr>
          <a:xfrm>
            <a:off x="783771" y="2547257"/>
            <a:ext cx="1626920" cy="370529"/>
          </a:xfrm>
          <a:prstGeom prst="rect">
            <a:avLst/>
          </a:prstGeom>
          <a:no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CasellaDiTesto 14"/>
          <p:cNvSpPr txBox="1"/>
          <p:nvPr/>
        </p:nvSpPr>
        <p:spPr>
          <a:xfrm>
            <a:off x="6489866" y="2553195"/>
            <a:ext cx="1681132" cy="369332"/>
          </a:xfrm>
          <a:prstGeom prst="rect">
            <a:avLst/>
          </a:prstGeom>
          <a:noFill/>
          <a:ln>
            <a:solidFill>
              <a:srgbClr val="17375E"/>
            </a:solidFill>
          </a:ln>
        </p:spPr>
        <p:txBody>
          <a:bodyPr wrap="square" rtlCol="0">
            <a:spAutoFit/>
          </a:bodyPr>
          <a:lstStyle/>
          <a:p>
            <a:r>
              <a:rPr lang="it-IT" dirty="0"/>
              <a:t>List </a:t>
            </a:r>
            <a:r>
              <a:rPr lang="it-IT" dirty="0" err="1"/>
              <a:t>Constraint</a:t>
            </a:r>
            <a:endParaRPr lang="it-IT" dirty="0"/>
          </a:p>
        </p:txBody>
      </p:sp>
      <p:sp>
        <p:nvSpPr>
          <p:cNvPr id="16" name="Rettangolo 15"/>
          <p:cNvSpPr/>
          <p:nvPr/>
        </p:nvSpPr>
        <p:spPr>
          <a:xfrm>
            <a:off x="6489866" y="2553195"/>
            <a:ext cx="1681132" cy="370529"/>
          </a:xfrm>
          <a:prstGeom prst="rect">
            <a:avLst/>
          </a:prstGeom>
          <a:no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2" name="Connettore 2 21"/>
          <p:cNvCxnSpPr>
            <a:stCxn id="4" idx="2"/>
            <a:endCxn id="16" idx="0"/>
          </p:cNvCxnSpPr>
          <p:nvPr/>
        </p:nvCxnSpPr>
        <p:spPr>
          <a:xfrm>
            <a:off x="4295899" y="1726172"/>
            <a:ext cx="3034533" cy="82702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sp>
        <p:nvSpPr>
          <p:cNvPr id="23" name="CasellaDiTesto 22"/>
          <p:cNvSpPr txBox="1"/>
          <p:nvPr/>
        </p:nvSpPr>
        <p:spPr>
          <a:xfrm>
            <a:off x="417240" y="3551919"/>
            <a:ext cx="385948" cy="369332"/>
          </a:xfrm>
          <a:prstGeom prst="rect">
            <a:avLst/>
          </a:prstGeom>
          <a:noFill/>
          <a:ln>
            <a:solidFill>
              <a:srgbClr val="17375E"/>
            </a:solidFill>
          </a:ln>
        </p:spPr>
        <p:txBody>
          <a:bodyPr wrap="square" rtlCol="0">
            <a:spAutoFit/>
          </a:bodyPr>
          <a:lstStyle/>
          <a:p>
            <a:r>
              <a:rPr lang="it-IT" dirty="0"/>
              <a:t>E</a:t>
            </a:r>
          </a:p>
        </p:txBody>
      </p:sp>
      <p:sp>
        <p:nvSpPr>
          <p:cNvPr id="24" name="CasellaDiTesto 23"/>
          <p:cNvSpPr txBox="1"/>
          <p:nvPr/>
        </p:nvSpPr>
        <p:spPr>
          <a:xfrm>
            <a:off x="417238" y="4903365"/>
            <a:ext cx="341416" cy="369332"/>
          </a:xfrm>
          <a:prstGeom prst="rect">
            <a:avLst/>
          </a:prstGeom>
          <a:noFill/>
          <a:ln>
            <a:solidFill>
              <a:srgbClr val="17375E"/>
            </a:solidFill>
          </a:ln>
        </p:spPr>
        <p:txBody>
          <a:bodyPr wrap="square" rtlCol="0">
            <a:spAutoFit/>
          </a:bodyPr>
          <a:lstStyle/>
          <a:p>
            <a:r>
              <a:rPr lang="it-IT" dirty="0"/>
              <a:t>T</a:t>
            </a:r>
          </a:p>
        </p:txBody>
      </p:sp>
      <p:sp>
        <p:nvSpPr>
          <p:cNvPr id="25" name="CasellaDiTesto 24"/>
          <p:cNvSpPr txBox="1"/>
          <p:nvPr/>
        </p:nvSpPr>
        <p:spPr>
          <a:xfrm>
            <a:off x="417238" y="5866367"/>
            <a:ext cx="670835" cy="369332"/>
          </a:xfrm>
          <a:prstGeom prst="rect">
            <a:avLst/>
          </a:prstGeom>
          <a:noFill/>
          <a:ln>
            <a:solidFill>
              <a:srgbClr val="17375E"/>
            </a:solidFill>
          </a:ln>
        </p:spPr>
        <p:txBody>
          <a:bodyPr wrap="square" rtlCol="0">
            <a:spAutoFit/>
          </a:bodyPr>
          <a:lstStyle/>
          <a:p>
            <a:r>
              <a:rPr lang="it-IT" dirty="0"/>
              <a:t>E+T</a:t>
            </a:r>
          </a:p>
        </p:txBody>
      </p:sp>
      <p:sp>
        <p:nvSpPr>
          <p:cNvPr id="26" name="Rettangolo 25"/>
          <p:cNvSpPr/>
          <p:nvPr/>
        </p:nvSpPr>
        <p:spPr>
          <a:xfrm>
            <a:off x="417240" y="3551919"/>
            <a:ext cx="385948" cy="369332"/>
          </a:xfrm>
          <a:prstGeom prst="rect">
            <a:avLst/>
          </a:prstGeom>
          <a:no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Rettangolo 26"/>
          <p:cNvSpPr/>
          <p:nvPr/>
        </p:nvSpPr>
        <p:spPr>
          <a:xfrm>
            <a:off x="417238" y="4901079"/>
            <a:ext cx="341416" cy="369332"/>
          </a:xfrm>
          <a:prstGeom prst="rect">
            <a:avLst/>
          </a:prstGeom>
          <a:no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Rettangolo 27"/>
          <p:cNvSpPr/>
          <p:nvPr/>
        </p:nvSpPr>
        <p:spPr>
          <a:xfrm>
            <a:off x="417238" y="5866367"/>
            <a:ext cx="670835" cy="369332"/>
          </a:xfrm>
          <a:prstGeom prst="rect">
            <a:avLst/>
          </a:prstGeom>
          <a:no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43" name="Connettore a gomito 42"/>
          <p:cNvCxnSpPr>
            <a:stCxn id="9" idx="1"/>
            <a:endCxn id="26" idx="1"/>
          </p:cNvCxnSpPr>
          <p:nvPr/>
        </p:nvCxnSpPr>
        <p:spPr>
          <a:xfrm rot="10800000" flipV="1">
            <a:off x="417241" y="2732521"/>
            <a:ext cx="366531" cy="1004063"/>
          </a:xfrm>
          <a:prstGeom prst="bentConnector3">
            <a:avLst>
              <a:gd name="adj1" fmla="val 162370"/>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ttore a gomito 45"/>
          <p:cNvCxnSpPr>
            <a:stCxn id="9" idx="1"/>
            <a:endCxn id="27" idx="1"/>
          </p:cNvCxnSpPr>
          <p:nvPr/>
        </p:nvCxnSpPr>
        <p:spPr>
          <a:xfrm rot="10800000" flipV="1">
            <a:off x="417239" y="2732521"/>
            <a:ext cx="366533" cy="2353223"/>
          </a:xfrm>
          <a:prstGeom prst="bentConnector3">
            <a:avLst>
              <a:gd name="adj1" fmla="val 162368"/>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ttore a gomito 47"/>
          <p:cNvCxnSpPr>
            <a:stCxn id="9" idx="1"/>
            <a:endCxn id="25" idx="1"/>
          </p:cNvCxnSpPr>
          <p:nvPr/>
        </p:nvCxnSpPr>
        <p:spPr>
          <a:xfrm rot="10800000" flipV="1">
            <a:off x="417239" y="2732521"/>
            <a:ext cx="366533" cy="3318511"/>
          </a:xfrm>
          <a:prstGeom prst="bentConnector3">
            <a:avLst>
              <a:gd name="adj1" fmla="val 162368"/>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sp>
        <p:nvSpPr>
          <p:cNvPr id="52" name="CasellaDiTesto 51"/>
          <p:cNvSpPr txBox="1"/>
          <p:nvPr/>
        </p:nvSpPr>
        <p:spPr>
          <a:xfrm>
            <a:off x="1088077" y="3183676"/>
            <a:ext cx="728848" cy="369332"/>
          </a:xfrm>
          <a:prstGeom prst="rect">
            <a:avLst/>
          </a:prstGeom>
          <a:noFill/>
          <a:ln>
            <a:solidFill>
              <a:srgbClr val="17375E"/>
            </a:solidFill>
          </a:ln>
        </p:spPr>
        <p:txBody>
          <a:bodyPr wrap="square" rtlCol="0">
            <a:spAutoFit/>
          </a:bodyPr>
          <a:lstStyle/>
          <a:p>
            <a:r>
              <a:rPr lang="it-IT" dirty="0"/>
              <a:t>W2V</a:t>
            </a:r>
          </a:p>
        </p:txBody>
      </p:sp>
      <p:sp>
        <p:nvSpPr>
          <p:cNvPr id="56" name="CasellaDiTesto 55"/>
          <p:cNvSpPr txBox="1"/>
          <p:nvPr/>
        </p:nvSpPr>
        <p:spPr>
          <a:xfrm>
            <a:off x="1088077" y="3608342"/>
            <a:ext cx="1239487" cy="369332"/>
          </a:xfrm>
          <a:prstGeom prst="rect">
            <a:avLst/>
          </a:prstGeom>
          <a:noFill/>
          <a:ln>
            <a:solidFill>
              <a:srgbClr val="17375E"/>
            </a:solidFill>
          </a:ln>
        </p:spPr>
        <p:txBody>
          <a:bodyPr wrap="square" rtlCol="0">
            <a:spAutoFit/>
          </a:bodyPr>
          <a:lstStyle/>
          <a:p>
            <a:r>
              <a:rPr lang="it-IT" dirty="0"/>
              <a:t>W2V </a:t>
            </a:r>
            <a:r>
              <a:rPr lang="it-IT" dirty="0" err="1"/>
              <a:t>mod</a:t>
            </a:r>
            <a:endParaRPr lang="it-IT" dirty="0"/>
          </a:p>
        </p:txBody>
      </p:sp>
      <p:sp>
        <p:nvSpPr>
          <p:cNvPr id="53" name="Rettangolo 52"/>
          <p:cNvSpPr/>
          <p:nvPr/>
        </p:nvSpPr>
        <p:spPr>
          <a:xfrm>
            <a:off x="1088077" y="3183676"/>
            <a:ext cx="728848" cy="368243"/>
          </a:xfrm>
          <a:prstGeom prst="rect">
            <a:avLst/>
          </a:prstGeom>
          <a:no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4" name="Rettangolo 53"/>
          <p:cNvSpPr/>
          <p:nvPr/>
        </p:nvSpPr>
        <p:spPr>
          <a:xfrm>
            <a:off x="1088077" y="3608342"/>
            <a:ext cx="1239488" cy="369332"/>
          </a:xfrm>
          <a:prstGeom prst="rect">
            <a:avLst/>
          </a:prstGeom>
          <a:no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5" name="CasellaDiTesto 54"/>
          <p:cNvSpPr txBox="1"/>
          <p:nvPr/>
        </p:nvSpPr>
        <p:spPr>
          <a:xfrm>
            <a:off x="1088077" y="4108203"/>
            <a:ext cx="714638" cy="369332"/>
          </a:xfrm>
          <a:prstGeom prst="rect">
            <a:avLst/>
          </a:prstGeom>
          <a:noFill/>
          <a:ln>
            <a:solidFill>
              <a:srgbClr val="17375E"/>
            </a:solidFill>
          </a:ln>
        </p:spPr>
        <p:txBody>
          <a:bodyPr wrap="square" rtlCol="0">
            <a:spAutoFit/>
          </a:bodyPr>
          <a:lstStyle/>
          <a:p>
            <a:r>
              <a:rPr lang="it-IT" dirty="0"/>
              <a:t>LINE</a:t>
            </a:r>
          </a:p>
        </p:txBody>
      </p:sp>
      <p:sp>
        <p:nvSpPr>
          <p:cNvPr id="57" name="Rettangolo 56"/>
          <p:cNvSpPr/>
          <p:nvPr/>
        </p:nvSpPr>
        <p:spPr>
          <a:xfrm>
            <a:off x="1088075" y="4108203"/>
            <a:ext cx="728849" cy="369331"/>
          </a:xfrm>
          <a:prstGeom prst="rect">
            <a:avLst/>
          </a:prstGeom>
          <a:no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9" name="CasellaDiTesto 58"/>
          <p:cNvSpPr txBox="1"/>
          <p:nvPr/>
        </p:nvSpPr>
        <p:spPr>
          <a:xfrm>
            <a:off x="1088074" y="4613518"/>
            <a:ext cx="633847" cy="369332"/>
          </a:xfrm>
          <a:prstGeom prst="rect">
            <a:avLst/>
          </a:prstGeom>
          <a:noFill/>
          <a:ln>
            <a:solidFill>
              <a:srgbClr val="17375E"/>
            </a:solidFill>
          </a:ln>
        </p:spPr>
        <p:txBody>
          <a:bodyPr wrap="square" rtlCol="0">
            <a:spAutoFit/>
          </a:bodyPr>
          <a:lstStyle/>
          <a:p>
            <a:r>
              <a:rPr lang="it-IT" dirty="0"/>
              <a:t>D2V</a:t>
            </a:r>
          </a:p>
        </p:txBody>
      </p:sp>
      <p:sp>
        <p:nvSpPr>
          <p:cNvPr id="60" name="Rettangolo 59"/>
          <p:cNvSpPr/>
          <p:nvPr/>
        </p:nvSpPr>
        <p:spPr>
          <a:xfrm>
            <a:off x="1088074" y="4613517"/>
            <a:ext cx="633847" cy="362927"/>
          </a:xfrm>
          <a:prstGeom prst="rect">
            <a:avLst/>
          </a:prstGeom>
          <a:no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1" name="CasellaDiTesto 60"/>
          <p:cNvSpPr txBox="1"/>
          <p:nvPr/>
        </p:nvSpPr>
        <p:spPr>
          <a:xfrm>
            <a:off x="1088074" y="5160511"/>
            <a:ext cx="847602" cy="369332"/>
          </a:xfrm>
          <a:prstGeom prst="rect">
            <a:avLst/>
          </a:prstGeom>
          <a:noFill/>
          <a:ln>
            <a:solidFill>
              <a:srgbClr val="17375E"/>
            </a:solidFill>
          </a:ln>
        </p:spPr>
        <p:txBody>
          <a:bodyPr wrap="square" rtlCol="0">
            <a:spAutoFit/>
          </a:bodyPr>
          <a:lstStyle/>
          <a:p>
            <a:r>
              <a:rPr lang="it-IT" dirty="0" err="1"/>
              <a:t>Tf-Idf</a:t>
            </a:r>
            <a:endParaRPr lang="it-IT" dirty="0"/>
          </a:p>
        </p:txBody>
      </p:sp>
      <p:sp>
        <p:nvSpPr>
          <p:cNvPr id="62" name="Rettangolo 61"/>
          <p:cNvSpPr/>
          <p:nvPr/>
        </p:nvSpPr>
        <p:spPr>
          <a:xfrm>
            <a:off x="1088074" y="5166917"/>
            <a:ext cx="847602" cy="362926"/>
          </a:xfrm>
          <a:prstGeom prst="rect">
            <a:avLst/>
          </a:prstGeom>
          <a:no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92" name="Connettore a gomito 191"/>
          <p:cNvCxnSpPr>
            <a:stCxn id="27" idx="3"/>
            <a:endCxn id="60" idx="1"/>
          </p:cNvCxnSpPr>
          <p:nvPr/>
        </p:nvCxnSpPr>
        <p:spPr>
          <a:xfrm flipV="1">
            <a:off x="758654" y="4794981"/>
            <a:ext cx="329420" cy="290764"/>
          </a:xfrm>
          <a:prstGeom prst="bentConnector3">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Connettore a gomito 194"/>
          <p:cNvCxnSpPr>
            <a:stCxn id="27" idx="3"/>
            <a:endCxn id="62" idx="1"/>
          </p:cNvCxnSpPr>
          <p:nvPr/>
        </p:nvCxnSpPr>
        <p:spPr>
          <a:xfrm>
            <a:off x="758654" y="5085745"/>
            <a:ext cx="329420" cy="262635"/>
          </a:xfrm>
          <a:prstGeom prst="bentConnector3">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Connettore a gomito 198"/>
          <p:cNvCxnSpPr>
            <a:stCxn id="26" idx="3"/>
            <a:endCxn id="53" idx="1"/>
          </p:cNvCxnSpPr>
          <p:nvPr/>
        </p:nvCxnSpPr>
        <p:spPr>
          <a:xfrm flipV="1">
            <a:off x="803188" y="3367798"/>
            <a:ext cx="284889" cy="368787"/>
          </a:xfrm>
          <a:prstGeom prst="bentConnector3">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Connettore a gomito 200"/>
          <p:cNvCxnSpPr>
            <a:stCxn id="26" idx="3"/>
            <a:endCxn id="56" idx="1"/>
          </p:cNvCxnSpPr>
          <p:nvPr/>
        </p:nvCxnSpPr>
        <p:spPr>
          <a:xfrm>
            <a:off x="803188" y="3736585"/>
            <a:ext cx="284889" cy="56423"/>
          </a:xfrm>
          <a:prstGeom prst="bentConnector3">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Connettore a gomito 205"/>
          <p:cNvCxnSpPr>
            <a:stCxn id="26" idx="3"/>
            <a:endCxn id="57" idx="1"/>
          </p:cNvCxnSpPr>
          <p:nvPr/>
        </p:nvCxnSpPr>
        <p:spPr>
          <a:xfrm>
            <a:off x="803188" y="3736585"/>
            <a:ext cx="284887" cy="556284"/>
          </a:xfrm>
          <a:prstGeom prst="bentConnector3">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sp>
        <p:nvSpPr>
          <p:cNvPr id="207" name="CasellaDiTesto 206"/>
          <p:cNvSpPr txBox="1"/>
          <p:nvPr/>
        </p:nvSpPr>
        <p:spPr>
          <a:xfrm>
            <a:off x="3824487" y="4415194"/>
            <a:ext cx="1104405" cy="369332"/>
          </a:xfrm>
          <a:prstGeom prst="rect">
            <a:avLst/>
          </a:prstGeom>
          <a:noFill/>
          <a:ln>
            <a:solidFill>
              <a:srgbClr val="17375E"/>
            </a:solidFill>
          </a:ln>
        </p:spPr>
        <p:txBody>
          <a:bodyPr wrap="square" rtlCol="0">
            <a:spAutoFit/>
          </a:bodyPr>
          <a:lstStyle/>
          <a:p>
            <a:r>
              <a:rPr lang="it-IT" dirty="0"/>
              <a:t>K-</a:t>
            </a:r>
            <a:r>
              <a:rPr lang="it-IT" dirty="0" err="1"/>
              <a:t>Means</a:t>
            </a:r>
            <a:endParaRPr lang="it-IT" dirty="0"/>
          </a:p>
        </p:txBody>
      </p:sp>
      <p:sp>
        <p:nvSpPr>
          <p:cNvPr id="208" name="Rettangolo 207"/>
          <p:cNvSpPr/>
          <p:nvPr/>
        </p:nvSpPr>
        <p:spPr>
          <a:xfrm>
            <a:off x="3830423" y="4415192"/>
            <a:ext cx="1098469" cy="368243"/>
          </a:xfrm>
          <a:prstGeom prst="rect">
            <a:avLst/>
          </a:prstGeom>
          <a:no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9" name="CasellaDiTesto 208"/>
          <p:cNvSpPr txBox="1"/>
          <p:nvPr/>
        </p:nvSpPr>
        <p:spPr>
          <a:xfrm>
            <a:off x="3740728" y="4978200"/>
            <a:ext cx="1309256" cy="369332"/>
          </a:xfrm>
          <a:prstGeom prst="rect">
            <a:avLst/>
          </a:prstGeom>
          <a:noFill/>
          <a:ln>
            <a:solidFill>
              <a:srgbClr val="17375E"/>
            </a:solidFill>
          </a:ln>
        </p:spPr>
        <p:txBody>
          <a:bodyPr wrap="square" rtlCol="0">
            <a:spAutoFit/>
          </a:bodyPr>
          <a:lstStyle/>
          <a:p>
            <a:r>
              <a:rPr lang="it-IT" dirty="0" err="1"/>
              <a:t>HDBScan</a:t>
            </a:r>
            <a:endParaRPr lang="it-IT" dirty="0"/>
          </a:p>
        </p:txBody>
      </p:sp>
      <p:sp>
        <p:nvSpPr>
          <p:cNvPr id="210" name="Rettangolo 209"/>
          <p:cNvSpPr/>
          <p:nvPr/>
        </p:nvSpPr>
        <p:spPr>
          <a:xfrm>
            <a:off x="3740728" y="4972195"/>
            <a:ext cx="1309256" cy="372982"/>
          </a:xfrm>
          <a:prstGeom prst="rect">
            <a:avLst/>
          </a:prstGeom>
          <a:no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1" name="Parentesi graffa aperta 210"/>
          <p:cNvSpPr/>
          <p:nvPr/>
        </p:nvSpPr>
        <p:spPr>
          <a:xfrm flipH="1">
            <a:off x="3346507" y="3183676"/>
            <a:ext cx="369099" cy="3255600"/>
          </a:xfrm>
          <a:prstGeom prst="leftBrace">
            <a:avLst/>
          </a:prstGeom>
          <a:ln>
            <a:solidFill>
              <a:srgbClr val="FF333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212" name="CasellaDiTesto 211"/>
          <p:cNvSpPr txBox="1"/>
          <p:nvPr/>
        </p:nvSpPr>
        <p:spPr>
          <a:xfrm>
            <a:off x="1327704" y="5700613"/>
            <a:ext cx="1960285" cy="369332"/>
          </a:xfrm>
          <a:prstGeom prst="rect">
            <a:avLst/>
          </a:prstGeom>
          <a:noFill/>
          <a:ln>
            <a:noFill/>
          </a:ln>
        </p:spPr>
        <p:txBody>
          <a:bodyPr wrap="square" rtlCol="0">
            <a:spAutoFit/>
          </a:bodyPr>
          <a:lstStyle/>
          <a:p>
            <a:pPr algn="ctr"/>
            <a:r>
              <a:rPr lang="it-IT" dirty="0"/>
              <a:t>W2V / W2V </a:t>
            </a:r>
            <a:r>
              <a:rPr lang="it-IT" dirty="0" err="1"/>
              <a:t>mod</a:t>
            </a:r>
            <a:endParaRPr lang="it-IT" dirty="0"/>
          </a:p>
        </p:txBody>
      </p:sp>
      <p:sp>
        <p:nvSpPr>
          <p:cNvPr id="214" name="CasellaDiTesto 213"/>
          <p:cNvSpPr txBox="1"/>
          <p:nvPr/>
        </p:nvSpPr>
        <p:spPr>
          <a:xfrm>
            <a:off x="1327704" y="6139603"/>
            <a:ext cx="1887370" cy="369332"/>
          </a:xfrm>
          <a:prstGeom prst="rect">
            <a:avLst/>
          </a:prstGeom>
          <a:noFill/>
          <a:ln>
            <a:noFill/>
          </a:ln>
        </p:spPr>
        <p:txBody>
          <a:bodyPr wrap="square" rtlCol="0">
            <a:spAutoFit/>
          </a:bodyPr>
          <a:lstStyle/>
          <a:p>
            <a:pPr algn="ctr"/>
            <a:r>
              <a:rPr lang="it-IT" dirty="0"/>
              <a:t>D2V / </a:t>
            </a:r>
            <a:r>
              <a:rPr lang="it-IT" dirty="0" err="1"/>
              <a:t>Tf-Idf</a:t>
            </a:r>
            <a:endParaRPr lang="it-IT" dirty="0"/>
          </a:p>
        </p:txBody>
      </p:sp>
      <p:sp>
        <p:nvSpPr>
          <p:cNvPr id="216" name="CasellaDiTesto 215"/>
          <p:cNvSpPr txBox="1"/>
          <p:nvPr/>
        </p:nvSpPr>
        <p:spPr>
          <a:xfrm>
            <a:off x="1327704" y="5954938"/>
            <a:ext cx="1887370" cy="261610"/>
          </a:xfrm>
          <a:prstGeom prst="rect">
            <a:avLst/>
          </a:prstGeom>
          <a:noFill/>
          <a:ln>
            <a:noFill/>
          </a:ln>
        </p:spPr>
        <p:txBody>
          <a:bodyPr wrap="square" rtlCol="0">
            <a:spAutoFit/>
          </a:bodyPr>
          <a:lstStyle/>
          <a:p>
            <a:pPr algn="ctr"/>
            <a:r>
              <a:rPr lang="it-IT" sz="1100" dirty="0"/>
              <a:t>+</a:t>
            </a:r>
            <a:endParaRPr lang="it-IT" dirty="0"/>
          </a:p>
        </p:txBody>
      </p:sp>
      <p:sp>
        <p:nvSpPr>
          <p:cNvPr id="217" name="Rettangolo 216"/>
          <p:cNvSpPr/>
          <p:nvPr/>
        </p:nvSpPr>
        <p:spPr>
          <a:xfrm>
            <a:off x="1327703" y="5652989"/>
            <a:ext cx="1960285" cy="786288"/>
          </a:xfrm>
          <a:prstGeom prst="rect">
            <a:avLst/>
          </a:prstGeom>
          <a:no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19" name="Connettore a gomito 218"/>
          <p:cNvCxnSpPr>
            <a:stCxn id="28" idx="3"/>
            <a:endCxn id="217" idx="1"/>
          </p:cNvCxnSpPr>
          <p:nvPr/>
        </p:nvCxnSpPr>
        <p:spPr>
          <a:xfrm flipV="1">
            <a:off x="1088073" y="6046133"/>
            <a:ext cx="239630" cy="4900"/>
          </a:xfrm>
          <a:prstGeom prst="bentConnector3">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sp>
        <p:nvSpPr>
          <p:cNvPr id="95" name="CasellaDiTesto 94"/>
          <p:cNvSpPr txBox="1"/>
          <p:nvPr/>
        </p:nvSpPr>
        <p:spPr>
          <a:xfrm>
            <a:off x="8334840" y="3551919"/>
            <a:ext cx="385948" cy="369332"/>
          </a:xfrm>
          <a:prstGeom prst="rect">
            <a:avLst/>
          </a:prstGeom>
          <a:noFill/>
          <a:ln>
            <a:solidFill>
              <a:srgbClr val="17375E"/>
            </a:solidFill>
          </a:ln>
        </p:spPr>
        <p:txBody>
          <a:bodyPr wrap="square" rtlCol="0">
            <a:spAutoFit/>
          </a:bodyPr>
          <a:lstStyle/>
          <a:p>
            <a:r>
              <a:rPr lang="it-IT" dirty="0"/>
              <a:t>E</a:t>
            </a:r>
          </a:p>
        </p:txBody>
      </p:sp>
      <p:sp>
        <p:nvSpPr>
          <p:cNvPr id="96" name="CasellaDiTesto 95"/>
          <p:cNvSpPr txBox="1"/>
          <p:nvPr/>
        </p:nvSpPr>
        <p:spPr>
          <a:xfrm>
            <a:off x="8385371" y="4904333"/>
            <a:ext cx="341416" cy="369332"/>
          </a:xfrm>
          <a:prstGeom prst="rect">
            <a:avLst/>
          </a:prstGeom>
          <a:noFill/>
          <a:ln>
            <a:solidFill>
              <a:srgbClr val="17375E"/>
            </a:solidFill>
          </a:ln>
        </p:spPr>
        <p:txBody>
          <a:bodyPr wrap="square" rtlCol="0">
            <a:spAutoFit/>
          </a:bodyPr>
          <a:lstStyle/>
          <a:p>
            <a:r>
              <a:rPr lang="it-IT" dirty="0"/>
              <a:t>T</a:t>
            </a:r>
          </a:p>
        </p:txBody>
      </p:sp>
      <p:sp>
        <p:nvSpPr>
          <p:cNvPr id="97" name="CasellaDiTesto 96"/>
          <p:cNvSpPr txBox="1"/>
          <p:nvPr/>
        </p:nvSpPr>
        <p:spPr>
          <a:xfrm>
            <a:off x="8049953" y="5866367"/>
            <a:ext cx="670835" cy="369332"/>
          </a:xfrm>
          <a:prstGeom prst="rect">
            <a:avLst/>
          </a:prstGeom>
          <a:noFill/>
          <a:ln>
            <a:solidFill>
              <a:srgbClr val="17375E"/>
            </a:solidFill>
          </a:ln>
        </p:spPr>
        <p:txBody>
          <a:bodyPr wrap="square" rtlCol="0">
            <a:spAutoFit/>
          </a:bodyPr>
          <a:lstStyle/>
          <a:p>
            <a:r>
              <a:rPr lang="it-IT" dirty="0"/>
              <a:t>E+T</a:t>
            </a:r>
          </a:p>
        </p:txBody>
      </p:sp>
      <p:sp>
        <p:nvSpPr>
          <p:cNvPr id="98" name="Rettangolo 97"/>
          <p:cNvSpPr/>
          <p:nvPr/>
        </p:nvSpPr>
        <p:spPr>
          <a:xfrm>
            <a:off x="8334840" y="3551919"/>
            <a:ext cx="385948" cy="369332"/>
          </a:xfrm>
          <a:prstGeom prst="rect">
            <a:avLst/>
          </a:prstGeom>
          <a:no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9" name="Rettangolo 98"/>
          <p:cNvSpPr/>
          <p:nvPr/>
        </p:nvSpPr>
        <p:spPr>
          <a:xfrm>
            <a:off x="8385371" y="4902047"/>
            <a:ext cx="341416" cy="369332"/>
          </a:xfrm>
          <a:prstGeom prst="rect">
            <a:avLst/>
          </a:prstGeom>
          <a:no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0" name="Rettangolo 99"/>
          <p:cNvSpPr/>
          <p:nvPr/>
        </p:nvSpPr>
        <p:spPr>
          <a:xfrm>
            <a:off x="8049953" y="5866367"/>
            <a:ext cx="670835" cy="369332"/>
          </a:xfrm>
          <a:prstGeom prst="rect">
            <a:avLst/>
          </a:prstGeom>
          <a:no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1" name="CasellaDiTesto 100"/>
          <p:cNvSpPr txBox="1"/>
          <p:nvPr/>
        </p:nvSpPr>
        <p:spPr>
          <a:xfrm>
            <a:off x="7121313" y="3180472"/>
            <a:ext cx="728848" cy="369332"/>
          </a:xfrm>
          <a:prstGeom prst="rect">
            <a:avLst/>
          </a:prstGeom>
          <a:noFill/>
          <a:ln>
            <a:solidFill>
              <a:srgbClr val="17375E"/>
            </a:solidFill>
          </a:ln>
        </p:spPr>
        <p:txBody>
          <a:bodyPr wrap="square" rtlCol="0">
            <a:spAutoFit/>
          </a:bodyPr>
          <a:lstStyle/>
          <a:p>
            <a:r>
              <a:rPr lang="it-IT" dirty="0"/>
              <a:t>W2V</a:t>
            </a:r>
          </a:p>
        </p:txBody>
      </p:sp>
      <p:sp>
        <p:nvSpPr>
          <p:cNvPr id="102" name="CasellaDiTesto 101"/>
          <p:cNvSpPr txBox="1"/>
          <p:nvPr/>
        </p:nvSpPr>
        <p:spPr>
          <a:xfrm>
            <a:off x="6633813" y="3604443"/>
            <a:ext cx="1239487" cy="369332"/>
          </a:xfrm>
          <a:prstGeom prst="rect">
            <a:avLst/>
          </a:prstGeom>
          <a:noFill/>
          <a:ln>
            <a:solidFill>
              <a:srgbClr val="17375E"/>
            </a:solidFill>
          </a:ln>
        </p:spPr>
        <p:txBody>
          <a:bodyPr wrap="square" rtlCol="0">
            <a:spAutoFit/>
          </a:bodyPr>
          <a:lstStyle/>
          <a:p>
            <a:r>
              <a:rPr lang="it-IT" dirty="0"/>
              <a:t>W2V </a:t>
            </a:r>
            <a:r>
              <a:rPr lang="it-IT" dirty="0" err="1"/>
              <a:t>mod</a:t>
            </a:r>
            <a:endParaRPr lang="it-IT" dirty="0"/>
          </a:p>
        </p:txBody>
      </p:sp>
      <p:sp>
        <p:nvSpPr>
          <p:cNvPr id="103" name="Rettangolo 102"/>
          <p:cNvSpPr/>
          <p:nvPr/>
        </p:nvSpPr>
        <p:spPr>
          <a:xfrm>
            <a:off x="7121313" y="3180472"/>
            <a:ext cx="728848" cy="368243"/>
          </a:xfrm>
          <a:prstGeom prst="rect">
            <a:avLst/>
          </a:prstGeom>
          <a:no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4" name="Rettangolo 103"/>
          <p:cNvSpPr/>
          <p:nvPr/>
        </p:nvSpPr>
        <p:spPr>
          <a:xfrm>
            <a:off x="6633813" y="3604443"/>
            <a:ext cx="1239488" cy="369332"/>
          </a:xfrm>
          <a:prstGeom prst="rect">
            <a:avLst/>
          </a:prstGeom>
          <a:no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5" name="CasellaDiTesto 104"/>
          <p:cNvSpPr txBox="1"/>
          <p:nvPr/>
        </p:nvSpPr>
        <p:spPr>
          <a:xfrm>
            <a:off x="7052920" y="4104150"/>
            <a:ext cx="793275" cy="369332"/>
          </a:xfrm>
          <a:prstGeom prst="rect">
            <a:avLst/>
          </a:prstGeom>
          <a:noFill/>
          <a:ln>
            <a:solidFill>
              <a:srgbClr val="17375E"/>
            </a:solidFill>
          </a:ln>
        </p:spPr>
        <p:txBody>
          <a:bodyPr wrap="square" rtlCol="0">
            <a:spAutoFit/>
          </a:bodyPr>
          <a:lstStyle/>
          <a:p>
            <a:r>
              <a:rPr lang="it-IT" dirty="0"/>
              <a:t>LINE</a:t>
            </a:r>
          </a:p>
        </p:txBody>
      </p:sp>
      <p:sp>
        <p:nvSpPr>
          <p:cNvPr id="106" name="Rettangolo 105"/>
          <p:cNvSpPr/>
          <p:nvPr/>
        </p:nvSpPr>
        <p:spPr>
          <a:xfrm>
            <a:off x="7058919" y="4104150"/>
            <a:ext cx="787276" cy="369331"/>
          </a:xfrm>
          <a:prstGeom prst="rect">
            <a:avLst/>
          </a:prstGeom>
          <a:no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7" name="CasellaDiTesto 106"/>
          <p:cNvSpPr txBox="1"/>
          <p:nvPr/>
        </p:nvSpPr>
        <p:spPr>
          <a:xfrm>
            <a:off x="7058918" y="4605314"/>
            <a:ext cx="633847" cy="369332"/>
          </a:xfrm>
          <a:prstGeom prst="rect">
            <a:avLst/>
          </a:prstGeom>
          <a:noFill/>
          <a:ln>
            <a:solidFill>
              <a:srgbClr val="17375E"/>
            </a:solidFill>
          </a:ln>
        </p:spPr>
        <p:txBody>
          <a:bodyPr wrap="square" rtlCol="0">
            <a:spAutoFit/>
          </a:bodyPr>
          <a:lstStyle/>
          <a:p>
            <a:r>
              <a:rPr lang="it-IT" dirty="0"/>
              <a:t>D2V</a:t>
            </a:r>
          </a:p>
        </p:txBody>
      </p:sp>
      <p:sp>
        <p:nvSpPr>
          <p:cNvPr id="108" name="Rettangolo 107"/>
          <p:cNvSpPr/>
          <p:nvPr/>
        </p:nvSpPr>
        <p:spPr>
          <a:xfrm>
            <a:off x="7058918" y="4605313"/>
            <a:ext cx="633847" cy="362927"/>
          </a:xfrm>
          <a:prstGeom prst="rect">
            <a:avLst/>
          </a:prstGeom>
          <a:no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9" name="CasellaDiTesto 108"/>
          <p:cNvSpPr txBox="1"/>
          <p:nvPr/>
        </p:nvSpPr>
        <p:spPr>
          <a:xfrm>
            <a:off x="6845163" y="5159307"/>
            <a:ext cx="847602" cy="369332"/>
          </a:xfrm>
          <a:prstGeom prst="rect">
            <a:avLst/>
          </a:prstGeom>
          <a:noFill/>
          <a:ln>
            <a:solidFill>
              <a:srgbClr val="17375E"/>
            </a:solidFill>
          </a:ln>
        </p:spPr>
        <p:txBody>
          <a:bodyPr wrap="square" rtlCol="0">
            <a:spAutoFit/>
          </a:bodyPr>
          <a:lstStyle/>
          <a:p>
            <a:r>
              <a:rPr lang="it-IT" dirty="0" err="1"/>
              <a:t>Tf-Idf</a:t>
            </a:r>
            <a:endParaRPr lang="it-IT" dirty="0"/>
          </a:p>
        </p:txBody>
      </p:sp>
      <p:sp>
        <p:nvSpPr>
          <p:cNvPr id="110" name="Rettangolo 109"/>
          <p:cNvSpPr/>
          <p:nvPr/>
        </p:nvSpPr>
        <p:spPr>
          <a:xfrm>
            <a:off x="6845163" y="5165713"/>
            <a:ext cx="847602" cy="362926"/>
          </a:xfrm>
          <a:prstGeom prst="rect">
            <a:avLst/>
          </a:prstGeom>
          <a:no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11" name="Connettore a gomito 110"/>
          <p:cNvCxnSpPr>
            <a:stCxn id="99" idx="1"/>
            <a:endCxn id="108" idx="3"/>
          </p:cNvCxnSpPr>
          <p:nvPr/>
        </p:nvCxnSpPr>
        <p:spPr>
          <a:xfrm rot="10800000">
            <a:off x="7692765" y="4786777"/>
            <a:ext cx="692606" cy="299936"/>
          </a:xfrm>
          <a:prstGeom prst="bentConnector3">
            <a:avLst>
              <a:gd name="adj1" fmla="val 50000"/>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Connettore a gomito 111"/>
          <p:cNvCxnSpPr>
            <a:stCxn id="99" idx="1"/>
            <a:endCxn id="110" idx="3"/>
          </p:cNvCxnSpPr>
          <p:nvPr/>
        </p:nvCxnSpPr>
        <p:spPr>
          <a:xfrm rot="10800000" flipV="1">
            <a:off x="7692765" y="5086712"/>
            <a:ext cx="692606" cy="260463"/>
          </a:xfrm>
          <a:prstGeom prst="bentConnector3">
            <a:avLst>
              <a:gd name="adj1" fmla="val 50000"/>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ttore a gomito 112"/>
          <p:cNvCxnSpPr>
            <a:stCxn id="98" idx="1"/>
            <a:endCxn id="103" idx="3"/>
          </p:cNvCxnSpPr>
          <p:nvPr/>
        </p:nvCxnSpPr>
        <p:spPr>
          <a:xfrm rot="10800000">
            <a:off x="7850162" y="3364595"/>
            <a:ext cx="484679" cy="371991"/>
          </a:xfrm>
          <a:prstGeom prst="bentConnector3">
            <a:avLst>
              <a:gd name="adj1" fmla="val 50000"/>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Connettore a gomito 113"/>
          <p:cNvCxnSpPr>
            <a:stCxn id="98" idx="1"/>
            <a:endCxn id="104" idx="3"/>
          </p:cNvCxnSpPr>
          <p:nvPr/>
        </p:nvCxnSpPr>
        <p:spPr>
          <a:xfrm rot="10800000" flipV="1">
            <a:off x="7873302" y="3736585"/>
            <a:ext cx="461539" cy="52524"/>
          </a:xfrm>
          <a:prstGeom prst="bentConnector3">
            <a:avLst>
              <a:gd name="adj1" fmla="val 50000"/>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Connettore a gomito 114"/>
          <p:cNvCxnSpPr>
            <a:stCxn id="98" idx="1"/>
            <a:endCxn id="106" idx="3"/>
          </p:cNvCxnSpPr>
          <p:nvPr/>
        </p:nvCxnSpPr>
        <p:spPr>
          <a:xfrm rot="10800000" flipV="1">
            <a:off x="7846196" y="3736584"/>
            <a:ext cx="488645" cy="552231"/>
          </a:xfrm>
          <a:prstGeom prst="bentConnector3">
            <a:avLst>
              <a:gd name="adj1" fmla="val 50000"/>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sp>
        <p:nvSpPr>
          <p:cNvPr id="116" name="CasellaDiTesto 115"/>
          <p:cNvSpPr txBox="1"/>
          <p:nvPr/>
        </p:nvSpPr>
        <p:spPr>
          <a:xfrm>
            <a:off x="5598367" y="5700612"/>
            <a:ext cx="1960285" cy="369332"/>
          </a:xfrm>
          <a:prstGeom prst="rect">
            <a:avLst/>
          </a:prstGeom>
          <a:noFill/>
          <a:ln>
            <a:noFill/>
          </a:ln>
        </p:spPr>
        <p:txBody>
          <a:bodyPr wrap="square" rtlCol="0">
            <a:spAutoFit/>
          </a:bodyPr>
          <a:lstStyle/>
          <a:p>
            <a:pPr algn="ctr"/>
            <a:r>
              <a:rPr lang="it-IT" dirty="0"/>
              <a:t>W2V / W2V </a:t>
            </a:r>
            <a:r>
              <a:rPr lang="it-IT" dirty="0" err="1"/>
              <a:t>mod</a:t>
            </a:r>
            <a:endParaRPr lang="it-IT" dirty="0"/>
          </a:p>
        </p:txBody>
      </p:sp>
      <p:sp>
        <p:nvSpPr>
          <p:cNvPr id="117" name="CasellaDiTesto 116"/>
          <p:cNvSpPr txBox="1"/>
          <p:nvPr/>
        </p:nvSpPr>
        <p:spPr>
          <a:xfrm>
            <a:off x="5598367" y="6139602"/>
            <a:ext cx="1887370" cy="369332"/>
          </a:xfrm>
          <a:prstGeom prst="rect">
            <a:avLst/>
          </a:prstGeom>
          <a:noFill/>
        </p:spPr>
        <p:txBody>
          <a:bodyPr wrap="square" rtlCol="0">
            <a:spAutoFit/>
          </a:bodyPr>
          <a:lstStyle/>
          <a:p>
            <a:pPr algn="ctr"/>
            <a:r>
              <a:rPr lang="it-IT" dirty="0"/>
              <a:t>D2V / </a:t>
            </a:r>
            <a:r>
              <a:rPr lang="it-IT" dirty="0" err="1"/>
              <a:t>Tf-Idf</a:t>
            </a:r>
            <a:endParaRPr lang="it-IT" dirty="0"/>
          </a:p>
        </p:txBody>
      </p:sp>
      <p:sp>
        <p:nvSpPr>
          <p:cNvPr id="118" name="CasellaDiTesto 117"/>
          <p:cNvSpPr txBox="1"/>
          <p:nvPr/>
        </p:nvSpPr>
        <p:spPr>
          <a:xfrm>
            <a:off x="5598367" y="5954937"/>
            <a:ext cx="1887370" cy="261610"/>
          </a:xfrm>
          <a:prstGeom prst="rect">
            <a:avLst/>
          </a:prstGeom>
          <a:noFill/>
          <a:ln>
            <a:noFill/>
          </a:ln>
        </p:spPr>
        <p:txBody>
          <a:bodyPr wrap="square" rtlCol="0">
            <a:spAutoFit/>
          </a:bodyPr>
          <a:lstStyle/>
          <a:p>
            <a:pPr algn="ctr"/>
            <a:r>
              <a:rPr lang="it-IT" sz="1100" dirty="0"/>
              <a:t>+</a:t>
            </a:r>
            <a:endParaRPr lang="it-IT" dirty="0"/>
          </a:p>
        </p:txBody>
      </p:sp>
      <p:sp>
        <p:nvSpPr>
          <p:cNvPr id="119" name="Rettangolo 118"/>
          <p:cNvSpPr/>
          <p:nvPr/>
        </p:nvSpPr>
        <p:spPr>
          <a:xfrm>
            <a:off x="5598366" y="5652988"/>
            <a:ext cx="1960285" cy="786288"/>
          </a:xfrm>
          <a:prstGeom prst="rect">
            <a:avLst/>
          </a:prstGeom>
          <a:no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20" name="Connettore a gomito 119"/>
          <p:cNvCxnSpPr>
            <a:stCxn id="100" idx="1"/>
            <a:endCxn id="119" idx="3"/>
          </p:cNvCxnSpPr>
          <p:nvPr/>
        </p:nvCxnSpPr>
        <p:spPr>
          <a:xfrm rot="10800000">
            <a:off x="7558651" y="6046133"/>
            <a:ext cx="491302" cy="4901"/>
          </a:xfrm>
          <a:prstGeom prst="bentConnector3">
            <a:avLst>
              <a:gd name="adj1" fmla="val 50000"/>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sp>
        <p:nvSpPr>
          <p:cNvPr id="164" name="Parentesi graffa aperta 163"/>
          <p:cNvSpPr/>
          <p:nvPr/>
        </p:nvSpPr>
        <p:spPr>
          <a:xfrm>
            <a:off x="5060892" y="3208686"/>
            <a:ext cx="434314" cy="3239902"/>
          </a:xfrm>
          <a:prstGeom prst="leftBrace">
            <a:avLst/>
          </a:prstGeom>
          <a:ln>
            <a:solidFill>
              <a:srgbClr val="FF333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cxnSp>
        <p:nvCxnSpPr>
          <p:cNvPr id="77" name="Connettore a gomito 76"/>
          <p:cNvCxnSpPr>
            <a:stCxn id="16" idx="3"/>
            <a:endCxn id="98" idx="3"/>
          </p:cNvCxnSpPr>
          <p:nvPr/>
        </p:nvCxnSpPr>
        <p:spPr>
          <a:xfrm>
            <a:off x="8170998" y="2738460"/>
            <a:ext cx="549790" cy="998125"/>
          </a:xfrm>
          <a:prstGeom prst="bentConnector3">
            <a:avLst>
              <a:gd name="adj1" fmla="val 141580"/>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onnettore a gomito 78"/>
          <p:cNvCxnSpPr>
            <a:stCxn id="16" idx="3"/>
            <a:endCxn id="99" idx="3"/>
          </p:cNvCxnSpPr>
          <p:nvPr/>
        </p:nvCxnSpPr>
        <p:spPr>
          <a:xfrm>
            <a:off x="8170998" y="2738460"/>
            <a:ext cx="555789" cy="2348253"/>
          </a:xfrm>
          <a:prstGeom prst="bentConnector3">
            <a:avLst>
              <a:gd name="adj1" fmla="val 14113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81" name="Connettore a gomito 80"/>
          <p:cNvCxnSpPr>
            <a:stCxn id="16" idx="3"/>
            <a:endCxn id="100" idx="3"/>
          </p:cNvCxnSpPr>
          <p:nvPr/>
        </p:nvCxnSpPr>
        <p:spPr>
          <a:xfrm>
            <a:off x="8170998" y="2738460"/>
            <a:ext cx="549790" cy="3312573"/>
          </a:xfrm>
          <a:prstGeom prst="bentConnector3">
            <a:avLst>
              <a:gd name="adj1" fmla="val 141580"/>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215762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Sperimentazione</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24</a:t>
            </a:fld>
            <a:endParaRPr lang="en-US" sz="1800" b="0" strike="noStrike" spc="-1" dirty="0">
              <a:solidFill>
                <a:srgbClr val="000000"/>
              </a:solidFill>
              <a:uFill>
                <a:solidFill>
                  <a:srgbClr val="FFFFFF"/>
                </a:solidFill>
              </a:uFill>
              <a:latin typeface="Arial"/>
            </a:endParaRPr>
          </a:p>
        </p:txBody>
      </p:sp>
      <p:pic>
        <p:nvPicPr>
          <p:cNvPr id="2" name="Immagine 1"/>
          <p:cNvPicPr>
            <a:picLocks noChangeAspect="1"/>
          </p:cNvPicPr>
          <p:nvPr/>
        </p:nvPicPr>
        <p:blipFill>
          <a:blip r:embed="rId3"/>
          <a:stretch>
            <a:fillRect/>
          </a:stretch>
        </p:blipFill>
        <p:spPr>
          <a:xfrm>
            <a:off x="0" y="1600285"/>
            <a:ext cx="4522324" cy="1362608"/>
          </a:xfrm>
          <a:prstGeom prst="rect">
            <a:avLst/>
          </a:prstGeom>
        </p:spPr>
      </p:pic>
      <p:pic>
        <p:nvPicPr>
          <p:cNvPr id="3" name="Immagine 2"/>
          <p:cNvPicPr>
            <a:picLocks noChangeAspect="1"/>
          </p:cNvPicPr>
          <p:nvPr/>
        </p:nvPicPr>
        <p:blipFill>
          <a:blip r:embed="rId4"/>
          <a:stretch>
            <a:fillRect/>
          </a:stretch>
        </p:blipFill>
        <p:spPr>
          <a:xfrm>
            <a:off x="46414" y="4355699"/>
            <a:ext cx="4429496" cy="1326800"/>
          </a:xfrm>
          <a:prstGeom prst="rect">
            <a:avLst/>
          </a:prstGeom>
        </p:spPr>
      </p:pic>
      <p:pic>
        <p:nvPicPr>
          <p:cNvPr id="4" name="Immagine 3"/>
          <p:cNvPicPr>
            <a:picLocks noChangeAspect="1"/>
          </p:cNvPicPr>
          <p:nvPr/>
        </p:nvPicPr>
        <p:blipFill>
          <a:blip r:embed="rId5"/>
          <a:stretch>
            <a:fillRect/>
          </a:stretch>
        </p:blipFill>
        <p:spPr>
          <a:xfrm>
            <a:off x="4520683" y="1600285"/>
            <a:ext cx="4621157" cy="1362608"/>
          </a:xfrm>
          <a:prstGeom prst="rect">
            <a:avLst/>
          </a:prstGeom>
        </p:spPr>
      </p:pic>
      <p:pic>
        <p:nvPicPr>
          <p:cNvPr id="5" name="Immagine 4"/>
          <p:cNvPicPr>
            <a:picLocks noChangeAspect="1"/>
          </p:cNvPicPr>
          <p:nvPr/>
        </p:nvPicPr>
        <p:blipFill>
          <a:blip r:embed="rId6"/>
          <a:stretch>
            <a:fillRect/>
          </a:stretch>
        </p:blipFill>
        <p:spPr>
          <a:xfrm>
            <a:off x="4520682" y="4382212"/>
            <a:ext cx="4583703" cy="1273774"/>
          </a:xfrm>
          <a:prstGeom prst="rect">
            <a:avLst/>
          </a:prstGeom>
        </p:spPr>
      </p:pic>
    </p:spTree>
    <p:extLst>
      <p:ext uri="{BB962C8B-B14F-4D97-AF65-F5344CB8AC3E}">
        <p14:creationId xmlns:p14="http://schemas.microsoft.com/office/powerpoint/2010/main" val="308269339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spc="-1" dirty="0" err="1">
                <a:solidFill>
                  <a:srgbClr val="17375E"/>
                </a:solidFill>
                <a:uFill>
                  <a:solidFill>
                    <a:srgbClr val="FFFFFF"/>
                  </a:solidFill>
                </a:uFill>
                <a:latin typeface="Calibri"/>
              </a:rPr>
              <a:t>Conclusioni</a:t>
            </a:r>
            <a:r>
              <a:rPr lang="en-US" sz="4400" spc="-1" dirty="0">
                <a:solidFill>
                  <a:srgbClr val="17375E"/>
                </a:solidFill>
                <a:uFill>
                  <a:solidFill>
                    <a:srgbClr val="FFFFFF"/>
                  </a:solidFill>
                </a:uFill>
                <a:latin typeface="Calibri"/>
              </a:rPr>
              <a:t> e </a:t>
            </a:r>
            <a:r>
              <a:rPr lang="en-US" sz="4400" spc="-1" dirty="0" err="1">
                <a:solidFill>
                  <a:srgbClr val="17375E"/>
                </a:solidFill>
                <a:uFill>
                  <a:solidFill>
                    <a:srgbClr val="FFFFFF"/>
                  </a:solidFill>
                </a:uFill>
                <a:latin typeface="Calibri"/>
              </a:rPr>
              <a:t>sviluppi</a:t>
            </a:r>
            <a:r>
              <a:rPr lang="en-US" sz="4400" spc="-1" dirty="0">
                <a:solidFill>
                  <a:srgbClr val="17375E"/>
                </a:solidFill>
                <a:uFill>
                  <a:solidFill>
                    <a:srgbClr val="FFFFFF"/>
                  </a:solidFill>
                </a:uFill>
                <a:latin typeface="Calibri"/>
              </a:rPr>
              <a:t> </a:t>
            </a:r>
            <a:r>
              <a:rPr lang="en-US" sz="4400" spc="-1" dirty="0" err="1">
                <a:solidFill>
                  <a:srgbClr val="17375E"/>
                </a:solidFill>
                <a:uFill>
                  <a:solidFill>
                    <a:srgbClr val="FFFFFF"/>
                  </a:solidFill>
                </a:uFill>
                <a:latin typeface="Calibri"/>
              </a:rPr>
              <a:t>futuri</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25</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1"/>
            <a:ext cx="8288640" cy="443933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err="1">
                <a:solidFill>
                  <a:srgbClr val="FF0000"/>
                </a:solidFill>
                <a:uFill>
                  <a:solidFill>
                    <a:srgbClr val="FFFFFF"/>
                  </a:solidFill>
                </a:uFill>
              </a:rPr>
              <a:t>Conclusioni</a:t>
            </a:r>
            <a:r>
              <a:rPr lang="en-US" spc="-1" dirty="0">
                <a:uFill>
                  <a:solidFill>
                    <a:srgbClr val="FFFFFF"/>
                  </a:solidFill>
                </a:uFill>
              </a:rPr>
              <a:t>:</a:t>
            </a:r>
          </a:p>
          <a:p>
            <a:pPr marL="285750" indent="-285750">
              <a:lnSpc>
                <a:spcPct val="100000"/>
              </a:lnSpc>
              <a:buFont typeface="Arial" panose="020B0604020202020204" pitchFamily="34" charset="0"/>
              <a:buChar char="•"/>
            </a:pPr>
            <a:r>
              <a:rPr lang="en-US" spc="-1" dirty="0">
                <a:uFill>
                  <a:solidFill>
                    <a:srgbClr val="FFFFFF"/>
                  </a:solidFill>
                </a:uFill>
              </a:rPr>
              <a:t>Il </a:t>
            </a:r>
            <a:r>
              <a:rPr lang="en-US" spc="-1" dirty="0" err="1">
                <a:uFill>
                  <a:solidFill>
                    <a:srgbClr val="FFFFFF"/>
                  </a:solidFill>
                </a:uFill>
              </a:rPr>
              <a:t>testo</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a:t>
            </a:r>
            <a:r>
              <a:rPr lang="en-US" spc="-1" dirty="0" err="1">
                <a:uFill>
                  <a:solidFill>
                    <a:srgbClr val="FFFFFF"/>
                  </a:solidFill>
                </a:uFill>
              </a:rPr>
              <a:t>pagine</a:t>
            </a:r>
            <a:r>
              <a:rPr lang="en-US" spc="-1" dirty="0">
                <a:uFill>
                  <a:solidFill>
                    <a:srgbClr val="FFFFFF"/>
                  </a:solidFill>
                </a:uFill>
              </a:rPr>
              <a:t> e la </a:t>
            </a:r>
            <a:r>
              <a:rPr lang="en-US" spc="-1" dirty="0" err="1">
                <a:uFill>
                  <a:solidFill>
                    <a:srgbClr val="FFFFFF"/>
                  </a:solidFill>
                </a:uFill>
              </a:rPr>
              <a:t>struttura</a:t>
            </a:r>
            <a:r>
              <a:rPr lang="en-US" spc="-1" dirty="0">
                <a:uFill>
                  <a:solidFill>
                    <a:srgbClr val="FFFFFF"/>
                  </a:solidFill>
                </a:uFill>
              </a:rPr>
              <a:t> del </a:t>
            </a:r>
            <a:r>
              <a:rPr lang="en-US" spc="-1" dirty="0" err="1">
                <a:uFill>
                  <a:solidFill>
                    <a:srgbClr val="FFFFFF"/>
                  </a:solidFill>
                </a:uFill>
              </a:rPr>
              <a:t>sito</a:t>
            </a:r>
            <a:r>
              <a:rPr lang="en-US" spc="-1" dirty="0">
                <a:uFill>
                  <a:solidFill>
                    <a:srgbClr val="FFFFFF"/>
                  </a:solidFill>
                </a:uFill>
              </a:rPr>
              <a:t> Web </a:t>
            </a:r>
            <a:r>
              <a:rPr lang="en-US" spc="-1" dirty="0" err="1">
                <a:uFill>
                  <a:solidFill>
                    <a:srgbClr val="FFFFFF"/>
                  </a:solidFill>
                </a:uFill>
              </a:rPr>
              <a:t>forniscono</a:t>
            </a:r>
            <a:r>
              <a:rPr lang="en-US" spc="-1" dirty="0">
                <a:uFill>
                  <a:solidFill>
                    <a:srgbClr val="FFFFFF"/>
                  </a:solidFill>
                </a:uFill>
              </a:rPr>
              <a:t> </a:t>
            </a:r>
            <a:r>
              <a:rPr lang="en-US" spc="-1" dirty="0" err="1">
                <a:uFill>
                  <a:solidFill>
                    <a:srgbClr val="FFFFFF"/>
                  </a:solidFill>
                </a:uFill>
              </a:rPr>
              <a:t>informazioni</a:t>
            </a:r>
            <a:r>
              <a:rPr lang="en-US" spc="-1" dirty="0">
                <a:uFill>
                  <a:solidFill>
                    <a:srgbClr val="FFFFFF"/>
                  </a:solidFill>
                </a:uFill>
              </a:rPr>
              <a:t> diverse e </a:t>
            </a:r>
            <a:r>
              <a:rPr lang="en-US" spc="-1" dirty="0" err="1">
                <a:uFill>
                  <a:solidFill>
                    <a:srgbClr val="FFFFFF"/>
                  </a:solidFill>
                </a:uFill>
              </a:rPr>
              <a:t>complementari</a:t>
            </a:r>
            <a:r>
              <a:rPr lang="en-US" spc="-1" dirty="0">
                <a:uFill>
                  <a:solidFill>
                    <a:srgbClr val="FFFFFF"/>
                  </a:solidFill>
                </a:uFill>
              </a:rPr>
              <a:t>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possono</a:t>
            </a:r>
            <a:r>
              <a:rPr lang="en-US" spc="-1" dirty="0">
                <a:uFill>
                  <a:solidFill>
                    <a:srgbClr val="FFFFFF"/>
                  </a:solidFill>
                </a:uFill>
              </a:rPr>
              <a:t> </a:t>
            </a:r>
            <a:r>
              <a:rPr lang="en-US" spc="-1" dirty="0" err="1">
                <a:uFill>
                  <a:solidFill>
                    <a:srgbClr val="FFFFFF"/>
                  </a:solidFill>
                </a:uFill>
              </a:rPr>
              <a:t>migliorare</a:t>
            </a:r>
            <a:r>
              <a:rPr lang="en-US" spc="-1" dirty="0">
                <a:uFill>
                  <a:solidFill>
                    <a:srgbClr val="FFFFFF"/>
                  </a:solidFill>
                </a:uFill>
              </a:rPr>
              <a:t> la </a:t>
            </a:r>
            <a:r>
              <a:rPr lang="en-US" spc="-1" dirty="0" err="1">
                <a:uFill>
                  <a:solidFill>
                    <a:srgbClr val="FFFFFF"/>
                  </a:solidFill>
                </a:uFill>
              </a:rPr>
              <a:t>qualità</a:t>
            </a:r>
            <a:r>
              <a:rPr lang="en-US" spc="-1" dirty="0">
                <a:uFill>
                  <a:solidFill>
                    <a:srgbClr val="FFFFFF"/>
                  </a:solidFill>
                </a:uFill>
              </a:rPr>
              <a:t> </a:t>
            </a:r>
            <a:r>
              <a:rPr lang="en-US" spc="-1" dirty="0" err="1">
                <a:uFill>
                  <a:solidFill>
                    <a:srgbClr val="FFFFFF"/>
                  </a:solidFill>
                </a:uFill>
              </a:rPr>
              <a:t>dei</a:t>
            </a:r>
            <a:r>
              <a:rPr lang="en-US" spc="-1" dirty="0">
                <a:uFill>
                  <a:solidFill>
                    <a:srgbClr val="FFFFFF"/>
                  </a:solidFill>
                </a:uFill>
              </a:rPr>
              <a:t> Cluster.</a:t>
            </a:r>
          </a:p>
          <a:p>
            <a:pPr marL="285750" indent="-285750">
              <a:lnSpc>
                <a:spcPct val="100000"/>
              </a:lnSpc>
              <a:buFont typeface="Arial" panose="020B0604020202020204" pitchFamily="34" charset="0"/>
              <a:buChar char="•"/>
            </a:pPr>
            <a:r>
              <a:rPr lang="en-US" spc="-1" dirty="0" err="1">
                <a:uFill>
                  <a:solidFill>
                    <a:srgbClr val="FFFFFF"/>
                  </a:solidFill>
                </a:uFill>
              </a:rPr>
              <a:t>L’utilizzo</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a:t>
            </a:r>
            <a:r>
              <a:rPr lang="en-US" spc="-1" dirty="0" err="1">
                <a:uFill>
                  <a:solidFill>
                    <a:srgbClr val="FFFFFF"/>
                  </a:solidFill>
                </a:uFill>
              </a:rPr>
              <a:t>liste</a:t>
            </a:r>
            <a:r>
              <a:rPr lang="en-US" spc="-1" dirty="0">
                <a:uFill>
                  <a:solidFill>
                    <a:srgbClr val="FFFFFF"/>
                  </a:solidFill>
                </a:uFill>
              </a:rPr>
              <a:t> Web non ha </a:t>
            </a:r>
            <a:r>
              <a:rPr lang="en-US" spc="-1" dirty="0" err="1">
                <a:uFill>
                  <a:solidFill>
                    <a:srgbClr val="FFFFFF"/>
                  </a:solidFill>
                </a:uFill>
              </a:rPr>
              <a:t>prodotto</a:t>
            </a:r>
            <a:r>
              <a:rPr lang="en-US" spc="-1" dirty="0">
                <a:uFill>
                  <a:solidFill>
                    <a:srgbClr val="FFFFFF"/>
                  </a:solidFill>
                </a:uFill>
              </a:rPr>
              <a:t> </a:t>
            </a:r>
            <a:r>
              <a:rPr lang="en-US" spc="-1" dirty="0" err="1">
                <a:uFill>
                  <a:solidFill>
                    <a:srgbClr val="FFFFFF"/>
                  </a:solidFill>
                </a:uFill>
              </a:rPr>
              <a:t>miglioramenti</a:t>
            </a:r>
            <a:r>
              <a:rPr lang="en-US" spc="-1" dirty="0">
                <a:uFill>
                  <a:solidFill>
                    <a:srgbClr val="FFFFFF"/>
                  </a:solidFill>
                </a:uFill>
              </a:rPr>
              <a:t> </a:t>
            </a:r>
            <a:r>
              <a:rPr lang="en-US" spc="-1" dirty="0" err="1">
                <a:uFill>
                  <a:solidFill>
                    <a:srgbClr val="FFFFFF"/>
                  </a:solidFill>
                </a:uFill>
              </a:rPr>
              <a:t>significativi</a:t>
            </a:r>
            <a:r>
              <a:rPr lang="en-US" spc="-1" dirty="0">
                <a:uFill>
                  <a:solidFill>
                    <a:srgbClr val="FFFFFF"/>
                  </a:solidFill>
                </a:uFill>
              </a:rPr>
              <a:t>.</a:t>
            </a:r>
          </a:p>
          <a:p>
            <a:pPr marL="285750" indent="-285750">
              <a:lnSpc>
                <a:spcPct val="100000"/>
              </a:lnSpc>
              <a:buFont typeface="Arial" panose="020B0604020202020204" pitchFamily="34" charset="0"/>
              <a:buChar char="•"/>
            </a:pPr>
            <a:r>
              <a:rPr lang="en-US" spc="-1" dirty="0" err="1">
                <a:uFill>
                  <a:solidFill>
                    <a:srgbClr val="FFFFFF"/>
                  </a:solidFill>
                </a:uFill>
              </a:rPr>
              <a:t>L’utilizzo</a:t>
            </a:r>
            <a:r>
              <a:rPr lang="en-US" spc="-1" dirty="0">
                <a:uFill>
                  <a:solidFill>
                    <a:srgbClr val="FFFFFF"/>
                  </a:solidFill>
                </a:uFill>
              </a:rPr>
              <a:t> di Skip-Gram </a:t>
            </a:r>
            <a:r>
              <a:rPr lang="en-US" spc="-1" dirty="0" err="1">
                <a:uFill>
                  <a:solidFill>
                    <a:srgbClr val="FFFFFF"/>
                  </a:solidFill>
                </a:uFill>
              </a:rPr>
              <a:t>modificato</a:t>
            </a:r>
            <a:r>
              <a:rPr lang="en-US" spc="-1" dirty="0">
                <a:uFill>
                  <a:solidFill>
                    <a:srgbClr val="FFFFFF"/>
                  </a:solidFill>
                </a:uFill>
              </a:rPr>
              <a:t> non ha </a:t>
            </a:r>
            <a:r>
              <a:rPr lang="en-US" spc="-1" dirty="0" err="1">
                <a:uFill>
                  <a:solidFill>
                    <a:srgbClr val="FFFFFF"/>
                  </a:solidFill>
                </a:uFill>
              </a:rPr>
              <a:t>prodotto</a:t>
            </a:r>
            <a:r>
              <a:rPr lang="en-US" spc="-1" dirty="0">
                <a:uFill>
                  <a:solidFill>
                    <a:srgbClr val="FFFFFF"/>
                  </a:solidFill>
                </a:uFill>
              </a:rPr>
              <a:t> </a:t>
            </a:r>
            <a:r>
              <a:rPr lang="en-US" spc="-1" dirty="0" err="1">
                <a:uFill>
                  <a:solidFill>
                    <a:srgbClr val="FFFFFF"/>
                  </a:solidFill>
                </a:uFill>
              </a:rPr>
              <a:t>miglioramenti</a:t>
            </a:r>
            <a:r>
              <a:rPr lang="en-US" spc="-1" dirty="0">
                <a:uFill>
                  <a:solidFill>
                    <a:srgbClr val="FFFFFF"/>
                  </a:solidFill>
                </a:uFill>
              </a:rPr>
              <a:t> </a:t>
            </a:r>
            <a:r>
              <a:rPr lang="en-US" spc="-1" dirty="0" err="1">
                <a:uFill>
                  <a:solidFill>
                    <a:srgbClr val="FFFFFF"/>
                  </a:solidFill>
                </a:uFill>
              </a:rPr>
              <a:t>significativi</a:t>
            </a:r>
            <a:r>
              <a:rPr lang="en-US" spc="-1" dirty="0">
                <a:uFill>
                  <a:solidFill>
                    <a:srgbClr val="FFFFFF"/>
                  </a:solidFill>
                </a:uFill>
              </a:rPr>
              <a:t>.</a:t>
            </a:r>
          </a:p>
          <a:p>
            <a:pPr marL="285750" indent="-285750">
              <a:lnSpc>
                <a:spcPct val="100000"/>
              </a:lnSpc>
              <a:buFont typeface="Arial" panose="020B0604020202020204" pitchFamily="34" charset="0"/>
              <a:buChar char="•"/>
            </a:pPr>
            <a:endParaRPr lang="en-US" spc="-1" dirty="0">
              <a:uFill>
                <a:solidFill>
                  <a:srgbClr val="FFFFFF"/>
                </a:solidFill>
              </a:uFill>
            </a:endParaRPr>
          </a:p>
          <a:p>
            <a:pPr>
              <a:lnSpc>
                <a:spcPct val="100000"/>
              </a:lnSpc>
            </a:pPr>
            <a:r>
              <a:rPr lang="en-US" spc="-1" dirty="0" err="1">
                <a:solidFill>
                  <a:srgbClr val="FF0000"/>
                </a:solidFill>
                <a:uFill>
                  <a:solidFill>
                    <a:srgbClr val="FFFFFF"/>
                  </a:solidFill>
                </a:uFill>
              </a:rPr>
              <a:t>Sviluppi</a:t>
            </a:r>
            <a:r>
              <a:rPr lang="en-US" spc="-1" dirty="0">
                <a:solidFill>
                  <a:srgbClr val="FF0000"/>
                </a:solidFill>
                <a:uFill>
                  <a:solidFill>
                    <a:srgbClr val="FFFFFF"/>
                  </a:solidFill>
                </a:uFill>
              </a:rPr>
              <a:t> </a:t>
            </a:r>
            <a:r>
              <a:rPr lang="en-US" spc="-1" dirty="0" err="1">
                <a:solidFill>
                  <a:srgbClr val="FF0000"/>
                </a:solidFill>
                <a:uFill>
                  <a:solidFill>
                    <a:srgbClr val="FFFFFF"/>
                  </a:solidFill>
                </a:uFill>
              </a:rPr>
              <a:t>futuri</a:t>
            </a:r>
            <a:r>
              <a:rPr lang="en-US" spc="-1" dirty="0">
                <a:uFill>
                  <a:solidFill>
                    <a:srgbClr val="FFFFFF"/>
                  </a:solidFill>
                </a:uFill>
              </a:rPr>
              <a:t>:</a:t>
            </a:r>
          </a:p>
          <a:p>
            <a:pPr marL="285750" indent="-285750">
              <a:lnSpc>
                <a:spcPct val="100000"/>
              </a:lnSpc>
              <a:buFont typeface="Arial" panose="020B0604020202020204" pitchFamily="34" charset="0"/>
              <a:buChar char="•"/>
            </a:pPr>
            <a:r>
              <a:rPr lang="en-US" spc="-1" dirty="0" err="1">
                <a:uFill>
                  <a:solidFill>
                    <a:srgbClr val="FFFFFF"/>
                  </a:solidFill>
                </a:uFill>
              </a:rPr>
              <a:t>Estendere</a:t>
            </a:r>
            <a:r>
              <a:rPr lang="en-US" spc="-1" dirty="0">
                <a:uFill>
                  <a:solidFill>
                    <a:srgbClr val="FFFFFF"/>
                  </a:solidFill>
                </a:uFill>
              </a:rPr>
              <a:t> la </a:t>
            </a:r>
            <a:r>
              <a:rPr lang="en-US" spc="-1" dirty="0" err="1">
                <a:uFill>
                  <a:solidFill>
                    <a:srgbClr val="FFFFFF"/>
                  </a:solidFill>
                </a:uFill>
              </a:rPr>
              <a:t>metodologia</a:t>
            </a:r>
            <a:r>
              <a:rPr lang="en-US" spc="-1" dirty="0">
                <a:uFill>
                  <a:solidFill>
                    <a:srgbClr val="FFFFFF"/>
                  </a:solidFill>
                </a:uFill>
              </a:rPr>
              <a:t> </a:t>
            </a:r>
            <a:r>
              <a:rPr lang="en-US" spc="-1" dirty="0" err="1">
                <a:uFill>
                  <a:solidFill>
                    <a:srgbClr val="FFFFFF"/>
                  </a:solidFill>
                </a:uFill>
              </a:rPr>
              <a:t>su</a:t>
            </a:r>
            <a:r>
              <a:rPr lang="en-US" spc="-1" dirty="0">
                <a:uFill>
                  <a:solidFill>
                    <a:srgbClr val="FFFFFF"/>
                  </a:solidFill>
                </a:uFill>
              </a:rPr>
              <a:t> </a:t>
            </a:r>
            <a:r>
              <a:rPr lang="en-US" spc="-1" dirty="0" err="1">
                <a:uFill>
                  <a:solidFill>
                    <a:srgbClr val="FFFFFF"/>
                  </a:solidFill>
                </a:uFill>
              </a:rPr>
              <a:t>più</a:t>
            </a:r>
            <a:r>
              <a:rPr lang="en-US" spc="-1" dirty="0">
                <a:uFill>
                  <a:solidFill>
                    <a:srgbClr val="FFFFFF"/>
                  </a:solidFill>
                </a:uFill>
              </a:rPr>
              <a:t> </a:t>
            </a:r>
            <a:r>
              <a:rPr lang="en-US" spc="-1" dirty="0" err="1">
                <a:uFill>
                  <a:solidFill>
                    <a:srgbClr val="FFFFFF"/>
                  </a:solidFill>
                </a:uFill>
              </a:rPr>
              <a:t>siti</a:t>
            </a:r>
            <a:r>
              <a:rPr lang="en-US" spc="-1" dirty="0">
                <a:uFill>
                  <a:solidFill>
                    <a:srgbClr val="FFFFFF"/>
                  </a:solidFill>
                </a:uFill>
              </a:rPr>
              <a:t> Web e </a:t>
            </a:r>
            <a:r>
              <a:rPr lang="en-US" spc="-1" dirty="0" err="1">
                <a:uFill>
                  <a:solidFill>
                    <a:srgbClr val="FFFFFF"/>
                  </a:solidFill>
                </a:uFill>
              </a:rPr>
              <a:t>meno</a:t>
            </a:r>
            <a:r>
              <a:rPr lang="en-US" spc="-1" dirty="0">
                <a:uFill>
                  <a:solidFill>
                    <a:srgbClr val="FFFFFF"/>
                  </a:solidFill>
                </a:uFill>
              </a:rPr>
              <a:t> </a:t>
            </a:r>
            <a:r>
              <a:rPr lang="en-US" spc="-1" dirty="0" err="1">
                <a:uFill>
                  <a:solidFill>
                    <a:srgbClr val="FFFFFF"/>
                  </a:solidFill>
                </a:uFill>
              </a:rPr>
              <a:t>strutturati</a:t>
            </a:r>
            <a:r>
              <a:rPr lang="en-US" spc="-1" dirty="0">
                <a:uFill>
                  <a:solidFill>
                    <a:srgbClr val="FFFFFF"/>
                  </a:solidFill>
                </a:uFill>
              </a:rPr>
              <a:t>.</a:t>
            </a:r>
          </a:p>
        </p:txBody>
      </p:sp>
    </p:spTree>
    <p:extLst>
      <p:ext uri="{BB962C8B-B14F-4D97-AF65-F5344CB8AC3E}">
        <p14:creationId xmlns:p14="http://schemas.microsoft.com/office/powerpoint/2010/main" val="61492429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0" y="0"/>
            <a:ext cx="9141840" cy="6855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7000" b="0" strike="noStrike" spc="-1" dirty="0" err="1">
                <a:solidFill>
                  <a:srgbClr val="17375E"/>
                </a:solidFill>
                <a:uFill>
                  <a:solidFill>
                    <a:srgbClr val="FFFFFF"/>
                  </a:solidFill>
                </a:uFill>
                <a:latin typeface="Calibri"/>
                <a:ea typeface="DejaVu Sans"/>
              </a:rPr>
              <a:t>Grazie</a:t>
            </a:r>
            <a:r>
              <a:rPr lang="en-US" sz="7000" b="0" strike="noStrike" spc="-1" dirty="0">
                <a:solidFill>
                  <a:srgbClr val="17375E"/>
                </a:solidFill>
                <a:uFill>
                  <a:solidFill>
                    <a:srgbClr val="FFFFFF"/>
                  </a:solidFill>
                </a:uFill>
                <a:latin typeface="Calibri"/>
                <a:ea typeface="DejaVu Sans"/>
              </a:rPr>
              <a:t> per </a:t>
            </a:r>
            <a:r>
              <a:rPr lang="en-US" sz="7000" b="0" strike="noStrike" spc="-1" dirty="0" err="1">
                <a:solidFill>
                  <a:srgbClr val="17375E"/>
                </a:solidFill>
                <a:uFill>
                  <a:solidFill>
                    <a:srgbClr val="FFFFFF"/>
                  </a:solidFill>
                </a:uFill>
                <a:latin typeface="Calibri"/>
                <a:ea typeface="DejaVu Sans"/>
              </a:rPr>
              <a:t>l’attenzione</a:t>
            </a:r>
            <a:endParaRPr lang="en-US" sz="70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26</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1"/>
            <a:ext cx="8288640" cy="118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US" spc="-1" dirty="0">
              <a:uFill>
                <a:solidFill>
                  <a:srgbClr val="FFFFFF"/>
                </a:solidFill>
              </a:uFill>
            </a:endParaRPr>
          </a:p>
        </p:txBody>
      </p:sp>
    </p:spTree>
    <p:extLst>
      <p:ext uri="{BB962C8B-B14F-4D97-AF65-F5344CB8AC3E}">
        <p14:creationId xmlns:p14="http://schemas.microsoft.com/office/powerpoint/2010/main" val="87309493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Rappresentazioni</a:t>
            </a:r>
            <a:r>
              <a:rPr lang="en-US" sz="4400" b="0" strike="noStrike" spc="-1" dirty="0">
                <a:solidFill>
                  <a:srgbClr val="17375E"/>
                </a:solidFill>
                <a:uFill>
                  <a:solidFill>
                    <a:srgbClr val="FFFFFF"/>
                  </a:solidFill>
                </a:uFill>
                <a:latin typeface="Calibri"/>
                <a:ea typeface="DejaVu Sans"/>
              </a:rPr>
              <a:t> di </a:t>
            </a:r>
            <a:r>
              <a:rPr lang="en-US" sz="4400" b="0" strike="noStrike" spc="-1" dirty="0" err="1">
                <a:solidFill>
                  <a:srgbClr val="17375E"/>
                </a:solidFill>
                <a:uFill>
                  <a:solidFill>
                    <a:srgbClr val="FFFFFF"/>
                  </a:solidFill>
                </a:uFill>
                <a:latin typeface="Calibri"/>
                <a:ea typeface="DejaVu Sans"/>
              </a:rPr>
              <a:t>pagine</a:t>
            </a:r>
            <a:r>
              <a:rPr lang="en-US" sz="4400" b="0" strike="noStrike" spc="-1" dirty="0">
                <a:solidFill>
                  <a:srgbClr val="17375E"/>
                </a:solidFill>
                <a:uFill>
                  <a:solidFill>
                    <a:srgbClr val="FFFFFF"/>
                  </a:solidFill>
                </a:uFill>
                <a:latin typeface="Calibri"/>
                <a:ea typeface="DejaVu Sans"/>
              </a:rPr>
              <a:t> Web</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3</a:t>
            </a:fld>
            <a:endParaRPr lang="en-US" sz="1800" b="0" strike="noStrike" spc="-1">
              <a:solidFill>
                <a:srgbClr val="000000"/>
              </a:solidFill>
              <a:uFill>
                <a:solidFill>
                  <a:srgbClr val="FFFFFF"/>
                </a:solidFill>
              </a:uFill>
              <a:latin typeface="Arial"/>
            </a:endParaRPr>
          </a:p>
        </p:txBody>
      </p:sp>
      <p:sp>
        <p:nvSpPr>
          <p:cNvPr id="205" name="CustomShape 3"/>
          <p:cNvSpPr/>
          <p:nvPr/>
        </p:nvSpPr>
        <p:spPr>
          <a:xfrm>
            <a:off x="417240" y="1554480"/>
            <a:ext cx="8288640" cy="421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solidFill>
                  <a:srgbClr val="000000"/>
                </a:solidFill>
                <a:uFill>
                  <a:solidFill>
                    <a:srgbClr val="FFFFFF"/>
                  </a:solidFill>
                </a:uFill>
                <a:latin typeface="Arial"/>
              </a:rPr>
              <a:t>Una </a:t>
            </a:r>
            <a:r>
              <a:rPr lang="en-US" spc="-1" dirty="0" err="1">
                <a:solidFill>
                  <a:srgbClr val="000000"/>
                </a:solidFill>
                <a:uFill>
                  <a:solidFill>
                    <a:srgbClr val="FFFFFF"/>
                  </a:solidFill>
                </a:uFill>
                <a:latin typeface="Arial"/>
              </a:rPr>
              <a:t>pagina</a:t>
            </a:r>
            <a:r>
              <a:rPr lang="en-US" spc="-1" dirty="0">
                <a:solidFill>
                  <a:srgbClr val="000000"/>
                </a:solidFill>
                <a:uFill>
                  <a:solidFill>
                    <a:srgbClr val="FFFFFF"/>
                  </a:solidFill>
                </a:uFill>
                <a:latin typeface="Arial"/>
              </a:rPr>
              <a:t> Web è </a:t>
            </a:r>
            <a:r>
              <a:rPr lang="en-US" spc="-1" dirty="0" err="1">
                <a:solidFill>
                  <a:srgbClr val="000000"/>
                </a:solidFill>
                <a:uFill>
                  <a:solidFill>
                    <a:srgbClr val="FFFFFF"/>
                  </a:solidFill>
                </a:uFill>
                <a:latin typeface="Arial"/>
              </a:rPr>
              <a:t>formata</a:t>
            </a:r>
            <a:r>
              <a:rPr lang="en-US" spc="-1" dirty="0">
                <a:solidFill>
                  <a:srgbClr val="000000"/>
                </a:solidFill>
                <a:uFill>
                  <a:solidFill>
                    <a:srgbClr val="FFFFFF"/>
                  </a:solidFill>
                </a:uFill>
                <a:latin typeface="Arial"/>
              </a:rPr>
              <a:t> da:</a:t>
            </a:r>
          </a:p>
          <a:p>
            <a:pPr marL="285750" indent="-285750">
              <a:lnSpc>
                <a:spcPct val="100000"/>
              </a:lnSpc>
              <a:buFont typeface="Arial" panose="020B0604020202020204" pitchFamily="34" charset="0"/>
              <a:buChar char="•"/>
            </a:pPr>
            <a:endParaRPr lang="en-US" spc="-1" dirty="0">
              <a:solidFill>
                <a:srgbClr val="000000"/>
              </a:solidFill>
              <a:uFill>
                <a:solidFill>
                  <a:srgbClr val="FFFFFF"/>
                </a:solidFill>
              </a:uFill>
              <a:latin typeface="Arial"/>
            </a:endParaRPr>
          </a:p>
          <a:p>
            <a:pPr marL="285750" indent="-285750">
              <a:lnSpc>
                <a:spcPct val="100000"/>
              </a:lnSpc>
              <a:buFont typeface="Arial" panose="020B0604020202020204" pitchFamily="34" charset="0"/>
              <a:buChar char="•"/>
            </a:pPr>
            <a:r>
              <a:rPr lang="en-US" spc="-1" dirty="0">
                <a:solidFill>
                  <a:srgbClr val="000000"/>
                </a:solidFill>
                <a:uFill>
                  <a:solidFill>
                    <a:srgbClr val="FFFFFF"/>
                  </a:solidFill>
                </a:uFill>
                <a:latin typeface="Arial"/>
              </a:rPr>
              <a:t>Una </a:t>
            </a:r>
            <a:r>
              <a:rPr lang="en-US" spc="-1" dirty="0" err="1">
                <a:solidFill>
                  <a:srgbClr val="FF3333"/>
                </a:solidFill>
                <a:uFill>
                  <a:solidFill>
                    <a:srgbClr val="FFFFFF"/>
                  </a:solidFill>
                </a:uFill>
                <a:latin typeface="Arial"/>
              </a:rPr>
              <a:t>r</a:t>
            </a:r>
            <a:r>
              <a:rPr lang="en-US" sz="1800" strike="noStrike" spc="-1" dirty="0" err="1">
                <a:solidFill>
                  <a:srgbClr val="FF3333"/>
                </a:solidFill>
                <a:uFill>
                  <a:solidFill>
                    <a:srgbClr val="FFFFFF"/>
                  </a:solidFill>
                </a:uFill>
                <a:latin typeface="Arial"/>
              </a:rPr>
              <a:t>appresentazione</a:t>
            </a:r>
            <a:r>
              <a:rPr lang="en-US" sz="1800" strike="noStrike" spc="-1" dirty="0">
                <a:solidFill>
                  <a:srgbClr val="FF3333"/>
                </a:solidFill>
                <a:uFill>
                  <a:solidFill>
                    <a:srgbClr val="FFFFFF"/>
                  </a:solidFill>
                </a:uFill>
                <a:latin typeface="Arial"/>
              </a:rPr>
              <a:t> </a:t>
            </a:r>
            <a:r>
              <a:rPr lang="en-US" sz="1800" strike="noStrike" spc="-1" dirty="0" err="1">
                <a:solidFill>
                  <a:srgbClr val="FF3333"/>
                </a:solidFill>
                <a:uFill>
                  <a:solidFill>
                    <a:srgbClr val="FFFFFF"/>
                  </a:solidFill>
                </a:uFill>
                <a:latin typeface="Arial"/>
              </a:rPr>
              <a:t>testuale</a:t>
            </a:r>
            <a:r>
              <a:rPr lang="en-US" spc="-1" dirty="0">
                <a:solidFill>
                  <a:srgbClr val="000000"/>
                </a:solidFill>
                <a:uFill>
                  <a:solidFill>
                    <a:srgbClr val="FFFFFF"/>
                  </a:solidFill>
                </a:uFill>
                <a:latin typeface="Arial"/>
              </a:rPr>
              <a:t>. Il </a:t>
            </a:r>
            <a:r>
              <a:rPr lang="en-US" spc="-1" dirty="0" err="1">
                <a:solidFill>
                  <a:srgbClr val="000000"/>
                </a:solidFill>
                <a:uFill>
                  <a:solidFill>
                    <a:srgbClr val="FFFFFF"/>
                  </a:solidFill>
                </a:uFill>
                <a:latin typeface="Arial"/>
              </a:rPr>
              <a:t>testo</a:t>
            </a:r>
            <a:r>
              <a:rPr lang="en-US" spc="-1" dirty="0">
                <a:solidFill>
                  <a:srgbClr val="000000"/>
                </a:solidFill>
                <a:uFill>
                  <a:solidFill>
                    <a:srgbClr val="FFFFFF"/>
                  </a:solidFill>
                </a:uFill>
                <a:latin typeface="Arial"/>
              </a:rPr>
              <a:t> è </a:t>
            </a:r>
            <a:r>
              <a:rPr lang="en-US" spc="-1" dirty="0" err="1">
                <a:solidFill>
                  <a:srgbClr val="000000"/>
                </a:solidFill>
                <a:uFill>
                  <a:solidFill>
                    <a:srgbClr val="FFFFFF"/>
                  </a:solidFill>
                </a:uFill>
                <a:latin typeface="Arial"/>
              </a:rPr>
              <a:t>una</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componente</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fondamentale</a:t>
            </a:r>
            <a:r>
              <a:rPr lang="en-US" spc="-1" dirty="0">
                <a:solidFill>
                  <a:srgbClr val="000000"/>
                </a:solidFill>
                <a:uFill>
                  <a:solidFill>
                    <a:srgbClr val="FFFFFF"/>
                  </a:solidFill>
                </a:uFill>
                <a:latin typeface="Arial"/>
              </a:rPr>
              <a:t> di </a:t>
            </a:r>
            <a:r>
              <a:rPr lang="en-US" spc="-1" dirty="0" err="1">
                <a:solidFill>
                  <a:srgbClr val="000000"/>
                </a:solidFill>
                <a:uFill>
                  <a:solidFill>
                    <a:srgbClr val="FFFFFF"/>
                  </a:solidFill>
                </a:uFill>
                <a:latin typeface="Arial"/>
              </a:rPr>
              <a:t>una</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pagina</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poiché</a:t>
            </a:r>
            <a:r>
              <a:rPr lang="en-US" spc="-1" dirty="0">
                <a:solidFill>
                  <a:srgbClr val="000000"/>
                </a:solidFill>
                <a:uFill>
                  <a:solidFill>
                    <a:srgbClr val="FFFFFF"/>
                  </a:solidFill>
                </a:uFill>
                <a:latin typeface="Arial"/>
              </a:rPr>
              <a:t> ha come </a:t>
            </a:r>
            <a:r>
              <a:rPr lang="en-US" spc="-1" dirty="0" err="1">
                <a:solidFill>
                  <a:srgbClr val="000000"/>
                </a:solidFill>
                <a:uFill>
                  <a:solidFill>
                    <a:srgbClr val="FFFFFF"/>
                  </a:solidFill>
                </a:uFill>
                <a:latin typeface="Arial"/>
              </a:rPr>
              <a:t>scopo</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il</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trasferimento</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dell’informazione</a:t>
            </a:r>
            <a:r>
              <a:rPr lang="en-US" spc="-1" dirty="0">
                <a:solidFill>
                  <a:srgbClr val="000000"/>
                </a:solidFill>
                <a:uFill>
                  <a:solidFill>
                    <a:srgbClr val="FFFFFF"/>
                  </a:solidFill>
                </a:uFill>
                <a:latin typeface="Arial"/>
              </a:rPr>
              <a:t>.</a:t>
            </a:r>
          </a:p>
          <a:p>
            <a:pPr marL="285750" indent="-285750">
              <a:lnSpc>
                <a:spcPct val="100000"/>
              </a:lnSpc>
              <a:buFont typeface="Arial" panose="020B0604020202020204" pitchFamily="34" charset="0"/>
              <a:buChar char="•"/>
            </a:pPr>
            <a:endParaRPr lang="en-US" sz="1800" strike="noStrike" spc="-1" dirty="0">
              <a:solidFill>
                <a:srgbClr val="000000"/>
              </a:solidFill>
              <a:uFill>
                <a:solidFill>
                  <a:srgbClr val="FFFFFF"/>
                </a:solidFill>
              </a:uFill>
              <a:latin typeface="Arial"/>
            </a:endParaRPr>
          </a:p>
          <a:p>
            <a:pPr marL="285750" indent="-285750">
              <a:lnSpc>
                <a:spcPct val="100000"/>
              </a:lnSpc>
              <a:buFont typeface="Arial" panose="020B0604020202020204" pitchFamily="34" charset="0"/>
              <a:buChar char="•"/>
            </a:pPr>
            <a:r>
              <a:rPr lang="en-US" spc="-1" dirty="0">
                <a:solidFill>
                  <a:srgbClr val="000000"/>
                </a:solidFill>
                <a:uFill>
                  <a:solidFill>
                    <a:srgbClr val="FFFFFF"/>
                  </a:solidFill>
                </a:uFill>
                <a:latin typeface="Arial"/>
              </a:rPr>
              <a:t>Una </a:t>
            </a:r>
            <a:r>
              <a:rPr lang="en-US" spc="-1" dirty="0" err="1">
                <a:solidFill>
                  <a:srgbClr val="FF3333"/>
                </a:solidFill>
                <a:uFill>
                  <a:solidFill>
                    <a:srgbClr val="FFFFFF"/>
                  </a:solidFill>
                </a:uFill>
                <a:latin typeface="Arial"/>
              </a:rPr>
              <a:t>rappresentazione</a:t>
            </a:r>
            <a:r>
              <a:rPr lang="en-US" spc="-1" dirty="0">
                <a:solidFill>
                  <a:srgbClr val="FF3333"/>
                </a:solidFill>
                <a:uFill>
                  <a:solidFill>
                    <a:srgbClr val="FFFFFF"/>
                  </a:solidFill>
                </a:uFill>
                <a:latin typeface="Arial"/>
              </a:rPr>
              <a:t> </a:t>
            </a:r>
            <a:r>
              <a:rPr lang="en-US" spc="-1" dirty="0" err="1">
                <a:solidFill>
                  <a:srgbClr val="FF3333"/>
                </a:solidFill>
                <a:uFill>
                  <a:solidFill>
                    <a:srgbClr val="FFFFFF"/>
                  </a:solidFill>
                </a:uFill>
                <a:latin typeface="Arial"/>
              </a:rPr>
              <a:t>visuale</a:t>
            </a:r>
            <a:r>
              <a:rPr lang="en-US" spc="-1" dirty="0">
                <a:solidFill>
                  <a:srgbClr val="000000"/>
                </a:solidFill>
                <a:uFill>
                  <a:solidFill>
                    <a:srgbClr val="FFFFFF"/>
                  </a:solidFill>
                </a:uFill>
                <a:latin typeface="Arial"/>
              </a:rPr>
              <a:t>. Stile di </a:t>
            </a:r>
            <a:r>
              <a:rPr lang="en-US" spc="-1" dirty="0" err="1">
                <a:solidFill>
                  <a:srgbClr val="000000"/>
                </a:solidFill>
                <a:uFill>
                  <a:solidFill>
                    <a:srgbClr val="FFFFFF"/>
                  </a:solidFill>
                </a:uFill>
                <a:latin typeface="Arial"/>
              </a:rPr>
              <a:t>formattazione</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visuale</a:t>
            </a:r>
            <a:r>
              <a:rPr lang="en-US" spc="-1" dirty="0">
                <a:solidFill>
                  <a:srgbClr val="000000"/>
                </a:solidFill>
                <a:uFill>
                  <a:solidFill>
                    <a:srgbClr val="FFFFFF"/>
                  </a:solidFill>
                </a:uFill>
                <a:latin typeface="Arial"/>
              </a:rPr>
              <a:t> (CSS) </a:t>
            </a:r>
            <a:r>
              <a:rPr lang="en-US" spc="-1" dirty="0" err="1">
                <a:solidFill>
                  <a:srgbClr val="000000"/>
                </a:solidFill>
                <a:uFill>
                  <a:solidFill>
                    <a:srgbClr val="FFFFFF"/>
                  </a:solidFill>
                </a:uFill>
                <a:latin typeface="Arial"/>
              </a:rPr>
              <a:t>che</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definisce</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gli</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elementi</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della</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pagina</a:t>
            </a:r>
            <a:r>
              <a:rPr lang="en-US" spc="-1" dirty="0">
                <a:solidFill>
                  <a:srgbClr val="000000"/>
                </a:solidFill>
                <a:uFill>
                  <a:solidFill>
                    <a:srgbClr val="FFFFFF"/>
                  </a:solidFill>
                </a:uFill>
                <a:latin typeface="Arial"/>
              </a:rPr>
              <a:t> Web.</a:t>
            </a:r>
          </a:p>
          <a:p>
            <a:pPr marL="285750" indent="-285750">
              <a:lnSpc>
                <a:spcPct val="100000"/>
              </a:lnSpc>
              <a:buFont typeface="Arial" panose="020B0604020202020204" pitchFamily="34" charset="0"/>
              <a:buChar char="•"/>
            </a:pPr>
            <a:endParaRPr lang="en-US" spc="-1" dirty="0">
              <a:solidFill>
                <a:srgbClr val="000000"/>
              </a:solidFill>
              <a:uFill>
                <a:solidFill>
                  <a:srgbClr val="FFFFFF"/>
                </a:solidFill>
              </a:uFill>
              <a:latin typeface="Arial"/>
            </a:endParaRPr>
          </a:p>
          <a:p>
            <a:pPr marL="285750" indent="-285750">
              <a:lnSpc>
                <a:spcPct val="100000"/>
              </a:lnSpc>
              <a:buFont typeface="Arial" panose="020B0604020202020204" pitchFamily="34" charset="0"/>
              <a:buChar char="•"/>
            </a:pPr>
            <a:r>
              <a:rPr lang="en-US" spc="-1" dirty="0">
                <a:solidFill>
                  <a:srgbClr val="000000"/>
                </a:solidFill>
                <a:uFill>
                  <a:solidFill>
                    <a:srgbClr val="FFFFFF"/>
                  </a:solidFill>
                </a:uFill>
                <a:latin typeface="Arial"/>
              </a:rPr>
              <a:t>Una </a:t>
            </a:r>
            <a:r>
              <a:rPr lang="en-US" spc="-1" dirty="0" err="1">
                <a:solidFill>
                  <a:srgbClr val="FF3333"/>
                </a:solidFill>
                <a:uFill>
                  <a:solidFill>
                    <a:srgbClr val="FFFFFF"/>
                  </a:solidFill>
                </a:uFill>
                <a:latin typeface="Arial"/>
              </a:rPr>
              <a:t>rappresentazione</a:t>
            </a:r>
            <a:r>
              <a:rPr lang="en-US" spc="-1" dirty="0">
                <a:solidFill>
                  <a:srgbClr val="FF3333"/>
                </a:solidFill>
                <a:uFill>
                  <a:solidFill>
                    <a:srgbClr val="FFFFFF"/>
                  </a:solidFill>
                </a:uFill>
                <a:latin typeface="Arial"/>
              </a:rPr>
              <a:t> </a:t>
            </a:r>
            <a:r>
              <a:rPr lang="en-US" spc="-1" dirty="0" err="1">
                <a:solidFill>
                  <a:srgbClr val="FF3333"/>
                </a:solidFill>
                <a:uFill>
                  <a:solidFill>
                    <a:srgbClr val="FFFFFF"/>
                  </a:solidFill>
                </a:uFill>
                <a:latin typeface="Arial"/>
              </a:rPr>
              <a:t>strutturale</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L’uso</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dei</a:t>
            </a:r>
            <a:r>
              <a:rPr lang="en-US" spc="-1" dirty="0">
                <a:solidFill>
                  <a:srgbClr val="000000"/>
                </a:solidFill>
                <a:uFill>
                  <a:solidFill>
                    <a:srgbClr val="FFFFFF"/>
                  </a:solidFill>
                </a:uFill>
                <a:latin typeface="Arial"/>
              </a:rPr>
              <a:t> tag HTML per </a:t>
            </a:r>
            <a:r>
              <a:rPr lang="en-US" spc="-1" dirty="0" err="1">
                <a:solidFill>
                  <a:srgbClr val="000000"/>
                </a:solidFill>
                <a:uFill>
                  <a:solidFill>
                    <a:srgbClr val="FFFFFF"/>
                  </a:solidFill>
                </a:uFill>
                <a:latin typeface="Arial"/>
              </a:rPr>
              <a:t>organizzare</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gli</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elementi</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della</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pagina</a:t>
            </a:r>
            <a:r>
              <a:rPr lang="en-US" spc="-1" dirty="0">
                <a:solidFill>
                  <a:srgbClr val="000000"/>
                </a:solidFill>
                <a:uFill>
                  <a:solidFill>
                    <a:srgbClr val="FFFFFF"/>
                  </a:solidFill>
                </a:uFill>
                <a:latin typeface="Arial"/>
              </a:rPr>
              <a:t> Web.</a:t>
            </a:r>
            <a:endParaRPr lang="en-US" sz="180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70088437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Clustering</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4</a:t>
            </a:fld>
            <a:endParaRPr lang="en-US" sz="1800" b="0" strike="noStrike" spc="-1">
              <a:solidFill>
                <a:srgbClr val="000000"/>
              </a:solidFill>
              <a:uFill>
                <a:solidFill>
                  <a:srgbClr val="FFFFFF"/>
                </a:solidFill>
              </a:uFill>
              <a:latin typeface="Arial"/>
            </a:endParaRPr>
          </a:p>
        </p:txBody>
      </p:sp>
      <p:sp>
        <p:nvSpPr>
          <p:cNvPr id="205" name="CustomShape 3"/>
          <p:cNvSpPr/>
          <p:nvPr/>
        </p:nvSpPr>
        <p:spPr>
          <a:xfrm>
            <a:off x="417240" y="1554480"/>
            <a:ext cx="8288640" cy="421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err="1">
                <a:solidFill>
                  <a:srgbClr val="000000"/>
                </a:solidFill>
                <a:uFill>
                  <a:solidFill>
                    <a:srgbClr val="FFFFFF"/>
                  </a:solidFill>
                </a:uFill>
                <a:latin typeface="Arial"/>
              </a:rPr>
              <a:t>Processo</a:t>
            </a:r>
            <a:r>
              <a:rPr lang="en-US" spc="-1" dirty="0">
                <a:solidFill>
                  <a:srgbClr val="000000"/>
                </a:solidFill>
                <a:uFill>
                  <a:solidFill>
                    <a:srgbClr val="FFFFFF"/>
                  </a:solidFill>
                </a:uFill>
                <a:latin typeface="Arial"/>
              </a:rPr>
              <a:t> di </a:t>
            </a:r>
            <a:r>
              <a:rPr lang="en-US" spc="-1" dirty="0" err="1">
                <a:solidFill>
                  <a:srgbClr val="000000"/>
                </a:solidFill>
                <a:uFill>
                  <a:solidFill>
                    <a:srgbClr val="FFFFFF"/>
                  </a:solidFill>
                </a:uFill>
                <a:latin typeface="Arial"/>
              </a:rPr>
              <a:t>selezione</a:t>
            </a:r>
            <a:r>
              <a:rPr lang="en-US" spc="-1" dirty="0">
                <a:solidFill>
                  <a:srgbClr val="000000"/>
                </a:solidFill>
                <a:uFill>
                  <a:solidFill>
                    <a:srgbClr val="FFFFFF"/>
                  </a:solidFill>
                </a:uFill>
                <a:latin typeface="Arial"/>
              </a:rPr>
              <a:t> e </a:t>
            </a:r>
            <a:r>
              <a:rPr lang="en-US" spc="-1" dirty="0" err="1">
                <a:solidFill>
                  <a:srgbClr val="000000"/>
                </a:solidFill>
                <a:uFill>
                  <a:solidFill>
                    <a:srgbClr val="FFFFFF"/>
                  </a:solidFill>
                </a:uFill>
                <a:latin typeface="Arial"/>
              </a:rPr>
              <a:t>raggruppamento</a:t>
            </a:r>
            <a:r>
              <a:rPr lang="en-US" spc="-1" dirty="0">
                <a:solidFill>
                  <a:srgbClr val="000000"/>
                </a:solidFill>
                <a:uFill>
                  <a:solidFill>
                    <a:srgbClr val="FFFFFF"/>
                  </a:solidFill>
                </a:uFill>
                <a:latin typeface="Arial"/>
              </a:rPr>
              <a:t>, a </a:t>
            </a:r>
            <a:r>
              <a:rPr lang="en-US" spc="-1" dirty="0" err="1">
                <a:solidFill>
                  <a:srgbClr val="000000"/>
                </a:solidFill>
                <a:uFill>
                  <a:solidFill>
                    <a:srgbClr val="FFFFFF"/>
                  </a:solidFill>
                </a:uFill>
                <a:latin typeface="Arial"/>
              </a:rPr>
              <a:t>partire</a:t>
            </a:r>
            <a:r>
              <a:rPr lang="en-US" spc="-1" dirty="0">
                <a:solidFill>
                  <a:srgbClr val="000000"/>
                </a:solidFill>
                <a:uFill>
                  <a:solidFill>
                    <a:srgbClr val="FFFFFF"/>
                  </a:solidFill>
                </a:uFill>
                <a:latin typeface="Arial"/>
              </a:rPr>
              <a:t> da </a:t>
            </a:r>
            <a:r>
              <a:rPr lang="en-US" spc="-1" dirty="0" err="1">
                <a:solidFill>
                  <a:srgbClr val="000000"/>
                </a:solidFill>
                <a:uFill>
                  <a:solidFill>
                    <a:srgbClr val="FFFFFF"/>
                  </a:solidFill>
                </a:uFill>
                <a:latin typeface="Arial"/>
              </a:rPr>
              <a:t>una</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collezione</a:t>
            </a:r>
            <a:r>
              <a:rPr lang="en-US" spc="-1" dirty="0">
                <a:solidFill>
                  <a:srgbClr val="000000"/>
                </a:solidFill>
                <a:uFill>
                  <a:solidFill>
                    <a:srgbClr val="FFFFFF"/>
                  </a:solidFill>
                </a:uFill>
                <a:latin typeface="Arial"/>
              </a:rPr>
              <a:t> di </a:t>
            </a:r>
            <a:r>
              <a:rPr lang="en-US" spc="-1" dirty="0" err="1">
                <a:solidFill>
                  <a:srgbClr val="000000"/>
                </a:solidFill>
                <a:uFill>
                  <a:solidFill>
                    <a:srgbClr val="FFFFFF"/>
                  </a:solidFill>
                </a:uFill>
                <a:latin typeface="Arial"/>
              </a:rPr>
              <a:t>dati</a:t>
            </a:r>
            <a:r>
              <a:rPr lang="en-US" spc="-1" dirty="0">
                <a:solidFill>
                  <a:srgbClr val="000000"/>
                </a:solidFill>
                <a:uFill>
                  <a:solidFill>
                    <a:srgbClr val="FFFFFF"/>
                  </a:solidFill>
                </a:uFill>
                <a:latin typeface="Arial"/>
              </a:rPr>
              <a:t>, di </a:t>
            </a:r>
            <a:r>
              <a:rPr lang="en-US" spc="-1" dirty="0" err="1">
                <a:solidFill>
                  <a:srgbClr val="000000"/>
                </a:solidFill>
                <a:uFill>
                  <a:solidFill>
                    <a:srgbClr val="FFFFFF"/>
                  </a:solidFill>
                </a:uFill>
                <a:latin typeface="Arial"/>
              </a:rPr>
              <a:t>elementi</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omogenei</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avendo</a:t>
            </a:r>
            <a:r>
              <a:rPr lang="en-US" spc="-1" dirty="0">
                <a:solidFill>
                  <a:srgbClr val="000000"/>
                </a:solidFill>
                <a:uFill>
                  <a:solidFill>
                    <a:srgbClr val="FFFFFF"/>
                  </a:solidFill>
                </a:uFill>
                <a:latin typeface="Arial"/>
              </a:rPr>
              <a:t> come base la </a:t>
            </a:r>
            <a:r>
              <a:rPr lang="en-US" spc="-1" dirty="0" err="1">
                <a:solidFill>
                  <a:srgbClr val="000000"/>
                </a:solidFill>
                <a:uFill>
                  <a:solidFill>
                    <a:srgbClr val="FFFFFF"/>
                  </a:solidFill>
                </a:uFill>
                <a:latin typeface="Arial"/>
              </a:rPr>
              <a:t>somiglianza</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tra</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gli</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stessi</a:t>
            </a:r>
            <a:r>
              <a:rPr lang="en-US" spc="-1" dirty="0">
                <a:solidFill>
                  <a:srgbClr val="000000"/>
                </a:solidFill>
                <a:uFill>
                  <a:solidFill>
                    <a:srgbClr val="FFFFFF"/>
                  </a:solidFill>
                </a:uFill>
                <a:latin typeface="Arial"/>
              </a:rPr>
              <a:t>.</a:t>
            </a:r>
          </a:p>
          <a:p>
            <a:pPr>
              <a:lnSpc>
                <a:spcPct val="100000"/>
              </a:lnSpc>
            </a:pPr>
            <a:endParaRPr lang="en-US" sz="1800" strike="noStrike" spc="-1" dirty="0">
              <a:solidFill>
                <a:srgbClr val="000000"/>
              </a:solidFill>
              <a:uFill>
                <a:solidFill>
                  <a:srgbClr val="FFFFFF"/>
                </a:solidFill>
              </a:uFill>
              <a:latin typeface="Arial"/>
            </a:endParaRPr>
          </a:p>
          <a:p>
            <a:pPr>
              <a:lnSpc>
                <a:spcPct val="100000"/>
              </a:lnSpc>
            </a:pPr>
            <a:r>
              <a:rPr lang="en-US" spc="-1" dirty="0">
                <a:solidFill>
                  <a:srgbClr val="000000"/>
                </a:solidFill>
                <a:uFill>
                  <a:solidFill>
                    <a:srgbClr val="FFFFFF"/>
                  </a:solidFill>
                </a:uFill>
                <a:latin typeface="Arial"/>
              </a:rPr>
              <a:t>Questa </a:t>
            </a:r>
            <a:r>
              <a:rPr lang="en-US" spc="-1" dirty="0" err="1">
                <a:solidFill>
                  <a:srgbClr val="000000"/>
                </a:solidFill>
                <a:uFill>
                  <a:solidFill>
                    <a:srgbClr val="FFFFFF"/>
                  </a:solidFill>
                </a:uFill>
                <a:latin typeface="Arial"/>
              </a:rPr>
              <a:t>attività</a:t>
            </a:r>
            <a:r>
              <a:rPr lang="en-US" spc="-1" dirty="0">
                <a:solidFill>
                  <a:srgbClr val="000000"/>
                </a:solidFill>
                <a:uFill>
                  <a:solidFill>
                    <a:srgbClr val="FFFFFF"/>
                  </a:solidFill>
                </a:uFill>
                <a:latin typeface="Arial"/>
              </a:rPr>
              <a:t> di </a:t>
            </a:r>
            <a:r>
              <a:rPr lang="en-US" spc="-1" dirty="0" err="1">
                <a:solidFill>
                  <a:srgbClr val="000000"/>
                </a:solidFill>
                <a:uFill>
                  <a:solidFill>
                    <a:srgbClr val="FFFFFF"/>
                  </a:solidFill>
                </a:uFill>
                <a:latin typeface="Arial"/>
              </a:rPr>
              <a:t>raggruppamento</a:t>
            </a:r>
            <a:r>
              <a:rPr lang="en-US" spc="-1" dirty="0">
                <a:solidFill>
                  <a:srgbClr val="000000"/>
                </a:solidFill>
                <a:uFill>
                  <a:solidFill>
                    <a:srgbClr val="FFFFFF"/>
                  </a:solidFill>
                </a:uFill>
                <a:latin typeface="Arial"/>
              </a:rPr>
              <a:t> è </a:t>
            </a:r>
            <a:r>
              <a:rPr lang="en-US" spc="-1" dirty="0" err="1">
                <a:solidFill>
                  <a:srgbClr val="000000"/>
                </a:solidFill>
                <a:uFill>
                  <a:solidFill>
                    <a:srgbClr val="FFFFFF"/>
                  </a:solidFill>
                </a:uFill>
                <a:latin typeface="Arial"/>
              </a:rPr>
              <a:t>utilizzata</a:t>
            </a:r>
            <a:r>
              <a:rPr lang="en-US" spc="-1" dirty="0">
                <a:solidFill>
                  <a:srgbClr val="000000"/>
                </a:solidFill>
                <a:uFill>
                  <a:solidFill>
                    <a:srgbClr val="FFFFFF"/>
                  </a:solidFill>
                </a:uFill>
                <a:latin typeface="Arial"/>
              </a:rPr>
              <a:t> in </a:t>
            </a:r>
            <a:r>
              <a:rPr lang="en-US" spc="-1" dirty="0" err="1">
                <a:solidFill>
                  <a:srgbClr val="000000"/>
                </a:solidFill>
                <a:uFill>
                  <a:solidFill>
                    <a:srgbClr val="FFFFFF"/>
                  </a:solidFill>
                </a:uFill>
                <a:latin typeface="Arial"/>
              </a:rPr>
              <a:t>molti</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campi</a:t>
            </a:r>
            <a:r>
              <a:rPr lang="en-US" spc="-1" dirty="0">
                <a:solidFill>
                  <a:srgbClr val="000000"/>
                </a:solidFill>
                <a:uFill>
                  <a:solidFill>
                    <a:srgbClr val="FFFFFF"/>
                  </a:solidFill>
                </a:uFill>
                <a:latin typeface="Arial"/>
              </a:rPr>
              <a:t>.</a:t>
            </a:r>
          </a:p>
          <a:p>
            <a:pPr marL="285750" indent="-285750">
              <a:lnSpc>
                <a:spcPct val="100000"/>
              </a:lnSpc>
              <a:buFont typeface="Arial" panose="020B0604020202020204" pitchFamily="34" charset="0"/>
              <a:buChar char="•"/>
            </a:pPr>
            <a:r>
              <a:rPr lang="en-US" spc="-1" dirty="0" err="1">
                <a:uFill>
                  <a:solidFill>
                    <a:srgbClr val="FFFFFF"/>
                  </a:solidFill>
                </a:uFill>
                <a:latin typeface="Arial"/>
              </a:rPr>
              <a:t>Tecniche</a:t>
            </a:r>
            <a:r>
              <a:rPr lang="en-US" spc="-1" dirty="0">
                <a:uFill>
                  <a:solidFill>
                    <a:srgbClr val="FFFFFF"/>
                  </a:solidFill>
                </a:uFill>
                <a:latin typeface="Arial"/>
              </a:rPr>
              <a:t> di Clustering </a:t>
            </a:r>
            <a:r>
              <a:rPr lang="en-US" spc="-1" dirty="0" err="1">
                <a:uFill>
                  <a:solidFill>
                    <a:srgbClr val="FFFFFF"/>
                  </a:solidFill>
                </a:uFill>
                <a:latin typeface="Arial"/>
              </a:rPr>
              <a:t>sono</a:t>
            </a:r>
            <a:r>
              <a:rPr lang="en-US" spc="-1" dirty="0">
                <a:uFill>
                  <a:solidFill>
                    <a:srgbClr val="FFFFFF"/>
                  </a:solidFill>
                </a:uFill>
                <a:latin typeface="Arial"/>
              </a:rPr>
              <a:t> state applicate in </a:t>
            </a:r>
            <a:r>
              <a:rPr lang="en-US" spc="-1" dirty="0" err="1">
                <a:solidFill>
                  <a:srgbClr val="FF3333"/>
                </a:solidFill>
                <a:uFill>
                  <a:solidFill>
                    <a:srgbClr val="FFFFFF"/>
                  </a:solidFill>
                </a:uFill>
                <a:latin typeface="Arial"/>
              </a:rPr>
              <a:t>Biologia</a:t>
            </a:r>
            <a:r>
              <a:rPr lang="en-US" spc="-1" dirty="0">
                <a:uFill>
                  <a:solidFill>
                    <a:srgbClr val="FFFFFF"/>
                  </a:solidFill>
                </a:uFill>
                <a:latin typeface="Arial"/>
              </a:rPr>
              <a:t> per </a:t>
            </a:r>
            <a:r>
              <a:rPr lang="en-US" spc="-1" dirty="0" err="1">
                <a:uFill>
                  <a:solidFill>
                    <a:srgbClr val="FFFFFF"/>
                  </a:solidFill>
                </a:uFill>
                <a:latin typeface="Arial"/>
              </a:rPr>
              <a:t>analizzare</a:t>
            </a:r>
            <a:r>
              <a:rPr lang="en-US" spc="-1" dirty="0">
                <a:uFill>
                  <a:solidFill>
                    <a:srgbClr val="FFFFFF"/>
                  </a:solidFill>
                </a:uFill>
                <a:latin typeface="Arial"/>
              </a:rPr>
              <a:t> </a:t>
            </a:r>
            <a:r>
              <a:rPr lang="en-US" spc="-1" dirty="0" err="1">
                <a:uFill>
                  <a:solidFill>
                    <a:srgbClr val="FFFFFF"/>
                  </a:solidFill>
                </a:uFill>
                <a:latin typeface="Arial"/>
              </a:rPr>
              <a:t>informazioni</a:t>
            </a:r>
            <a:r>
              <a:rPr lang="en-US" spc="-1" dirty="0">
                <a:uFill>
                  <a:solidFill>
                    <a:srgbClr val="FFFFFF"/>
                  </a:solidFill>
                </a:uFill>
                <a:latin typeface="Arial"/>
              </a:rPr>
              <a:t> </a:t>
            </a:r>
            <a:r>
              <a:rPr lang="en-US" spc="-1" dirty="0" err="1">
                <a:uFill>
                  <a:solidFill>
                    <a:srgbClr val="FFFFFF"/>
                  </a:solidFill>
                </a:uFill>
                <a:latin typeface="Arial"/>
              </a:rPr>
              <a:t>genetiche</a:t>
            </a:r>
            <a:r>
              <a:rPr lang="en-US" spc="-1" dirty="0">
                <a:uFill>
                  <a:solidFill>
                    <a:srgbClr val="FFFFFF"/>
                  </a:solidFill>
                </a:uFill>
                <a:latin typeface="Arial"/>
              </a:rPr>
              <a:t> e </a:t>
            </a:r>
            <a:r>
              <a:rPr lang="en-US" spc="-1" dirty="0" err="1">
                <a:uFill>
                  <a:solidFill>
                    <a:srgbClr val="FFFFFF"/>
                  </a:solidFill>
                </a:uFill>
                <a:latin typeface="Arial"/>
              </a:rPr>
              <a:t>creare</a:t>
            </a:r>
            <a:r>
              <a:rPr lang="en-US" spc="-1" dirty="0">
                <a:uFill>
                  <a:solidFill>
                    <a:srgbClr val="FFFFFF"/>
                  </a:solidFill>
                </a:uFill>
                <a:latin typeface="Arial"/>
              </a:rPr>
              <a:t> </a:t>
            </a:r>
            <a:r>
              <a:rPr lang="en-US" spc="-1" dirty="0" err="1">
                <a:uFill>
                  <a:solidFill>
                    <a:srgbClr val="FFFFFF"/>
                  </a:solidFill>
                </a:uFill>
                <a:latin typeface="Arial"/>
              </a:rPr>
              <a:t>una</a:t>
            </a:r>
            <a:r>
              <a:rPr lang="en-US" spc="-1" dirty="0">
                <a:uFill>
                  <a:solidFill>
                    <a:srgbClr val="FFFFFF"/>
                  </a:solidFill>
                </a:uFill>
                <a:latin typeface="Arial"/>
              </a:rPr>
              <a:t> </a:t>
            </a:r>
            <a:r>
              <a:rPr lang="en-US" spc="-1" dirty="0" err="1">
                <a:uFill>
                  <a:solidFill>
                    <a:srgbClr val="FFFFFF"/>
                  </a:solidFill>
                </a:uFill>
                <a:latin typeface="Arial"/>
              </a:rPr>
              <a:t>tassionomia</a:t>
            </a:r>
            <a:r>
              <a:rPr lang="en-US" spc="-1" dirty="0">
                <a:uFill>
                  <a:solidFill>
                    <a:srgbClr val="FFFFFF"/>
                  </a:solidFill>
                </a:uFill>
                <a:latin typeface="Arial"/>
              </a:rPr>
              <a:t> di </a:t>
            </a:r>
            <a:r>
              <a:rPr lang="en-US" spc="-1" dirty="0" err="1">
                <a:uFill>
                  <a:solidFill>
                    <a:srgbClr val="FFFFFF"/>
                  </a:solidFill>
                </a:uFill>
                <a:latin typeface="Arial"/>
              </a:rPr>
              <a:t>tutte</a:t>
            </a:r>
            <a:r>
              <a:rPr lang="en-US" spc="-1" dirty="0">
                <a:uFill>
                  <a:solidFill>
                    <a:srgbClr val="FFFFFF"/>
                  </a:solidFill>
                </a:uFill>
                <a:latin typeface="Arial"/>
              </a:rPr>
              <a:t> le specie </a:t>
            </a:r>
            <a:r>
              <a:rPr lang="en-US" spc="-1" dirty="0" err="1">
                <a:uFill>
                  <a:solidFill>
                    <a:srgbClr val="FFFFFF"/>
                  </a:solidFill>
                </a:uFill>
                <a:latin typeface="Arial"/>
              </a:rPr>
              <a:t>viventi</a:t>
            </a:r>
            <a:r>
              <a:rPr lang="en-US" spc="-1" dirty="0">
                <a:uFill>
                  <a:solidFill>
                    <a:srgbClr val="FFFFFF"/>
                  </a:solidFill>
                </a:uFill>
                <a:latin typeface="Arial"/>
              </a:rPr>
              <a:t>.</a:t>
            </a:r>
          </a:p>
          <a:p>
            <a:pPr marL="285750" indent="-285750">
              <a:lnSpc>
                <a:spcPct val="100000"/>
              </a:lnSpc>
              <a:buFont typeface="Arial" panose="020B0604020202020204" pitchFamily="34" charset="0"/>
              <a:buChar char="•"/>
            </a:pPr>
            <a:r>
              <a:rPr lang="en-US" sz="1800" strike="noStrike" spc="-1" dirty="0">
                <a:solidFill>
                  <a:srgbClr val="000000"/>
                </a:solidFill>
                <a:uFill>
                  <a:solidFill>
                    <a:srgbClr val="FFFFFF"/>
                  </a:solidFill>
                </a:uFill>
                <a:latin typeface="Arial"/>
              </a:rPr>
              <a:t>Il Clustering è </a:t>
            </a:r>
            <a:r>
              <a:rPr lang="en-US" sz="1800" strike="noStrike" spc="-1" dirty="0" err="1">
                <a:solidFill>
                  <a:srgbClr val="000000"/>
                </a:solidFill>
                <a:uFill>
                  <a:solidFill>
                    <a:srgbClr val="FFFFFF"/>
                  </a:solidFill>
                </a:uFill>
                <a:latin typeface="Arial"/>
              </a:rPr>
              <a:t>stato</a:t>
            </a:r>
            <a:r>
              <a:rPr lang="en-US" sz="1800" strike="noStrike" spc="-1" dirty="0">
                <a:solidFill>
                  <a:srgbClr val="000000"/>
                </a:solidFill>
                <a:uFill>
                  <a:solidFill>
                    <a:srgbClr val="FFFFFF"/>
                  </a:solidFill>
                </a:uFill>
                <a:latin typeface="Arial"/>
              </a:rPr>
              <a:t> </a:t>
            </a:r>
            <a:r>
              <a:rPr lang="en-US" sz="1800" strike="noStrike" spc="-1" dirty="0" err="1">
                <a:solidFill>
                  <a:srgbClr val="000000"/>
                </a:solidFill>
                <a:uFill>
                  <a:solidFill>
                    <a:srgbClr val="FFFFFF"/>
                  </a:solidFill>
                </a:uFill>
                <a:latin typeface="Arial"/>
              </a:rPr>
              <a:t>utilizzato</a:t>
            </a:r>
            <a:r>
              <a:rPr lang="en-US" sz="1800" strike="noStrike" spc="-1" dirty="0">
                <a:solidFill>
                  <a:srgbClr val="000000"/>
                </a:solidFill>
                <a:uFill>
                  <a:solidFill>
                    <a:srgbClr val="FFFFFF"/>
                  </a:solidFill>
                </a:uFill>
                <a:latin typeface="Arial"/>
              </a:rPr>
              <a:t> per </a:t>
            </a:r>
            <a:r>
              <a:rPr lang="en-US" sz="1800" strike="noStrike" spc="-1" dirty="0" err="1">
                <a:solidFill>
                  <a:srgbClr val="000000"/>
                </a:solidFill>
                <a:uFill>
                  <a:solidFill>
                    <a:srgbClr val="FFFFFF"/>
                  </a:solidFill>
                </a:uFill>
                <a:latin typeface="Arial"/>
              </a:rPr>
              <a:t>analizzare</a:t>
            </a:r>
            <a:r>
              <a:rPr lang="en-US" sz="1800" strike="noStrike" spc="-1" dirty="0">
                <a:solidFill>
                  <a:srgbClr val="000000"/>
                </a:solidFill>
                <a:uFill>
                  <a:solidFill>
                    <a:srgbClr val="FFFFFF"/>
                  </a:solidFill>
                </a:uFill>
                <a:latin typeface="Arial"/>
              </a:rPr>
              <a:t> e </a:t>
            </a:r>
            <a:r>
              <a:rPr lang="en-US" sz="1800" strike="noStrike" spc="-1" dirty="0" err="1">
                <a:solidFill>
                  <a:srgbClr val="000000"/>
                </a:solidFill>
                <a:uFill>
                  <a:solidFill>
                    <a:srgbClr val="FFFFFF"/>
                  </a:solidFill>
                </a:uFill>
                <a:latin typeface="Arial"/>
              </a:rPr>
              <a:t>trovare</a:t>
            </a:r>
            <a:r>
              <a:rPr lang="en-US" sz="1800" strike="noStrike" spc="-1" dirty="0">
                <a:solidFill>
                  <a:srgbClr val="000000"/>
                </a:solidFill>
                <a:uFill>
                  <a:solidFill>
                    <a:srgbClr val="FFFFFF"/>
                  </a:solidFill>
                </a:uFill>
                <a:latin typeface="Arial"/>
              </a:rPr>
              <a:t> </a:t>
            </a:r>
            <a:r>
              <a:rPr lang="en-US" sz="1800" strike="noStrike" spc="-1" dirty="0" err="1">
                <a:solidFill>
                  <a:srgbClr val="000000"/>
                </a:solidFill>
                <a:uFill>
                  <a:solidFill>
                    <a:srgbClr val="FFFFFF"/>
                  </a:solidFill>
                </a:uFill>
                <a:latin typeface="Arial"/>
              </a:rPr>
              <a:t>schemi</a:t>
            </a:r>
            <a:r>
              <a:rPr lang="en-US" sz="1800" strike="noStrike" spc="-1" dirty="0">
                <a:solidFill>
                  <a:srgbClr val="000000"/>
                </a:solidFill>
                <a:uFill>
                  <a:solidFill>
                    <a:srgbClr val="FFFFFF"/>
                  </a:solidFill>
                </a:uFill>
                <a:latin typeface="Arial"/>
              </a:rPr>
              <a:t> </a:t>
            </a:r>
            <a:r>
              <a:rPr lang="en-US" sz="1800" strike="noStrike" spc="-1" dirty="0" err="1">
                <a:solidFill>
                  <a:srgbClr val="000000"/>
                </a:solidFill>
                <a:uFill>
                  <a:solidFill>
                    <a:srgbClr val="FFFFFF"/>
                  </a:solidFill>
                </a:uFill>
                <a:latin typeface="Arial"/>
              </a:rPr>
              <a:t>nel</a:t>
            </a:r>
            <a:r>
              <a:rPr lang="en-US" sz="1800" strike="noStrike" spc="-1" dirty="0">
                <a:solidFill>
                  <a:srgbClr val="000000"/>
                </a:solidFill>
                <a:uFill>
                  <a:solidFill>
                    <a:srgbClr val="FFFFFF"/>
                  </a:solidFill>
                </a:uFill>
                <a:latin typeface="Arial"/>
              </a:rPr>
              <a:t> </a:t>
            </a:r>
            <a:r>
              <a:rPr lang="en-US" spc="-1" dirty="0" err="1">
                <a:solidFill>
                  <a:srgbClr val="FF3333"/>
                </a:solidFill>
                <a:uFill>
                  <a:solidFill>
                    <a:srgbClr val="FFFFFF"/>
                  </a:solidFill>
                </a:uFill>
                <a:latin typeface="Arial"/>
              </a:rPr>
              <a:t>c</a:t>
            </a:r>
            <a:r>
              <a:rPr lang="en-US" sz="1800" strike="noStrike" spc="-1" dirty="0" err="1">
                <a:solidFill>
                  <a:srgbClr val="FF3333"/>
                </a:solidFill>
                <a:uFill>
                  <a:solidFill>
                    <a:srgbClr val="FFFFFF"/>
                  </a:solidFill>
                </a:uFill>
                <a:latin typeface="Arial"/>
              </a:rPr>
              <a:t>lima</a:t>
            </a:r>
            <a:r>
              <a:rPr lang="en-US" sz="1800" strike="noStrike" spc="-1" dirty="0">
                <a:solidFill>
                  <a:srgbClr val="000000"/>
                </a:solidFill>
                <a:uFill>
                  <a:solidFill>
                    <a:srgbClr val="FFFFFF"/>
                  </a:solidFill>
                </a:uFill>
                <a:latin typeface="Arial"/>
              </a:rPr>
              <a:t> </a:t>
            </a:r>
            <a:r>
              <a:rPr lang="en-US" sz="1800" strike="noStrike" spc="-1" dirty="0" err="1">
                <a:solidFill>
                  <a:srgbClr val="000000"/>
                </a:solidFill>
                <a:uFill>
                  <a:solidFill>
                    <a:srgbClr val="FFFFFF"/>
                  </a:solidFill>
                </a:uFill>
                <a:latin typeface="Arial"/>
              </a:rPr>
              <a:t>della</a:t>
            </a:r>
            <a:r>
              <a:rPr lang="en-US" sz="1800" strike="noStrike" spc="-1" dirty="0">
                <a:solidFill>
                  <a:srgbClr val="000000"/>
                </a:solidFill>
                <a:uFill>
                  <a:solidFill>
                    <a:srgbClr val="FFFFFF"/>
                  </a:solidFill>
                </a:uFill>
                <a:latin typeface="Arial"/>
              </a:rPr>
              <a:t> Terra.</a:t>
            </a:r>
          </a:p>
          <a:p>
            <a:pPr marL="285750" indent="-285750">
              <a:lnSpc>
                <a:spcPct val="100000"/>
              </a:lnSpc>
              <a:buFont typeface="Arial" panose="020B0604020202020204" pitchFamily="34" charset="0"/>
              <a:buChar char="•"/>
            </a:pPr>
            <a:r>
              <a:rPr lang="en-US" spc="-1" dirty="0" err="1">
                <a:solidFill>
                  <a:srgbClr val="000000"/>
                </a:solidFill>
                <a:uFill>
                  <a:solidFill>
                    <a:srgbClr val="FFFFFF"/>
                  </a:solidFill>
                </a:uFill>
                <a:latin typeface="Arial"/>
              </a:rPr>
              <a:t>Operazioni</a:t>
            </a:r>
            <a:r>
              <a:rPr lang="en-US" spc="-1" dirty="0">
                <a:solidFill>
                  <a:srgbClr val="000000"/>
                </a:solidFill>
                <a:uFill>
                  <a:solidFill>
                    <a:srgbClr val="FFFFFF"/>
                  </a:solidFill>
                </a:uFill>
                <a:latin typeface="Arial"/>
              </a:rPr>
              <a:t> di Clustering </a:t>
            </a:r>
            <a:r>
              <a:rPr lang="en-US" spc="-1" dirty="0" err="1">
                <a:solidFill>
                  <a:srgbClr val="000000"/>
                </a:solidFill>
                <a:uFill>
                  <a:solidFill>
                    <a:srgbClr val="FFFFFF"/>
                  </a:solidFill>
                </a:uFill>
                <a:latin typeface="Arial"/>
              </a:rPr>
              <a:t>sono</a:t>
            </a:r>
            <a:r>
              <a:rPr lang="en-US" spc="-1" dirty="0">
                <a:solidFill>
                  <a:srgbClr val="000000"/>
                </a:solidFill>
                <a:uFill>
                  <a:solidFill>
                    <a:srgbClr val="FFFFFF"/>
                  </a:solidFill>
                </a:uFill>
                <a:latin typeface="Arial"/>
              </a:rPr>
              <a:t> state </a:t>
            </a:r>
            <a:r>
              <a:rPr lang="en-US" spc="-1" dirty="0" err="1">
                <a:solidFill>
                  <a:srgbClr val="000000"/>
                </a:solidFill>
                <a:uFill>
                  <a:solidFill>
                    <a:srgbClr val="FFFFFF"/>
                  </a:solidFill>
                </a:uFill>
                <a:latin typeface="Arial"/>
              </a:rPr>
              <a:t>utilizzate</a:t>
            </a:r>
            <a:r>
              <a:rPr lang="en-US" spc="-1" dirty="0">
                <a:solidFill>
                  <a:srgbClr val="000000"/>
                </a:solidFill>
                <a:uFill>
                  <a:solidFill>
                    <a:srgbClr val="FFFFFF"/>
                  </a:solidFill>
                </a:uFill>
                <a:latin typeface="Arial"/>
              </a:rPr>
              <a:t> in </a:t>
            </a:r>
            <a:r>
              <a:rPr lang="en-US" spc="-1" dirty="0" err="1">
                <a:solidFill>
                  <a:srgbClr val="FF3333"/>
                </a:solidFill>
                <a:uFill>
                  <a:solidFill>
                    <a:srgbClr val="FFFFFF"/>
                  </a:solidFill>
                </a:uFill>
                <a:latin typeface="Arial"/>
              </a:rPr>
              <a:t>Psicologia</a:t>
            </a:r>
            <a:r>
              <a:rPr lang="en-US" spc="-1" dirty="0">
                <a:solidFill>
                  <a:srgbClr val="FF3333"/>
                </a:solidFill>
                <a:uFill>
                  <a:solidFill>
                    <a:srgbClr val="FFFFFF"/>
                  </a:solidFill>
                </a:uFill>
                <a:latin typeface="Arial"/>
              </a:rPr>
              <a:t> e </a:t>
            </a:r>
            <a:r>
              <a:rPr lang="en-US" spc="-1" dirty="0" err="1">
                <a:solidFill>
                  <a:srgbClr val="FF3333"/>
                </a:solidFill>
                <a:uFill>
                  <a:solidFill>
                    <a:srgbClr val="FFFFFF"/>
                  </a:solidFill>
                </a:uFill>
                <a:latin typeface="Arial"/>
              </a:rPr>
              <a:t>Medicina</a:t>
            </a:r>
            <a:r>
              <a:rPr lang="en-US" spc="-1" dirty="0">
                <a:solidFill>
                  <a:srgbClr val="000000"/>
                </a:solidFill>
                <a:uFill>
                  <a:solidFill>
                    <a:srgbClr val="FFFFFF"/>
                  </a:solidFill>
                </a:uFill>
                <a:latin typeface="Arial"/>
              </a:rPr>
              <a:t> per </a:t>
            </a:r>
            <a:r>
              <a:rPr lang="en-US" spc="-1" dirty="0" err="1">
                <a:solidFill>
                  <a:srgbClr val="000000"/>
                </a:solidFill>
                <a:uFill>
                  <a:solidFill>
                    <a:srgbClr val="FFFFFF"/>
                  </a:solidFill>
                </a:uFill>
                <a:latin typeface="Arial"/>
              </a:rPr>
              <a:t>identificare</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variazioni</a:t>
            </a:r>
            <a:r>
              <a:rPr lang="en-US" spc="-1" dirty="0">
                <a:solidFill>
                  <a:srgbClr val="000000"/>
                </a:solidFill>
                <a:uFill>
                  <a:solidFill>
                    <a:srgbClr val="FFFFFF"/>
                  </a:solidFill>
                </a:uFill>
                <a:latin typeface="Arial"/>
              </a:rPr>
              <a:t> di </a:t>
            </a:r>
            <a:r>
              <a:rPr lang="en-US" spc="-1" dirty="0" err="1">
                <a:solidFill>
                  <a:srgbClr val="000000"/>
                </a:solidFill>
                <a:uFill>
                  <a:solidFill>
                    <a:srgbClr val="FFFFFF"/>
                  </a:solidFill>
                </a:uFill>
                <a:latin typeface="Arial"/>
              </a:rPr>
              <a:t>malattie</a:t>
            </a:r>
            <a:r>
              <a:rPr lang="en-US" spc="-1" dirty="0">
                <a:solidFill>
                  <a:srgbClr val="000000"/>
                </a:solidFill>
                <a:uFill>
                  <a:solidFill>
                    <a:srgbClr val="FFFFFF"/>
                  </a:solidFill>
                </a:uFill>
                <a:latin typeface="Arial"/>
              </a:rPr>
              <a:t> e </a:t>
            </a:r>
            <a:r>
              <a:rPr lang="en-US" spc="-1" dirty="0" err="1">
                <a:solidFill>
                  <a:srgbClr val="000000"/>
                </a:solidFill>
                <a:uFill>
                  <a:solidFill>
                    <a:srgbClr val="FFFFFF"/>
                  </a:solidFill>
                </a:uFill>
                <a:latin typeface="Arial"/>
              </a:rPr>
              <a:t>depressioni</a:t>
            </a:r>
            <a:r>
              <a:rPr lang="en-US" spc="-1" dirty="0">
                <a:solidFill>
                  <a:srgbClr val="000000"/>
                </a:solidFill>
                <a:uFill>
                  <a:solidFill>
                    <a:srgbClr val="FFFFFF"/>
                  </a:solidFill>
                </a:uFill>
                <a:latin typeface="Arial"/>
              </a:rPr>
              <a:t>.</a:t>
            </a:r>
          </a:p>
          <a:p>
            <a:pPr marL="285750" indent="-285750">
              <a:lnSpc>
                <a:spcPct val="100000"/>
              </a:lnSpc>
              <a:buFont typeface="Arial" panose="020B0604020202020204" pitchFamily="34" charset="0"/>
              <a:buChar char="•"/>
            </a:pPr>
            <a:r>
              <a:rPr lang="en-US" sz="1800" strike="noStrike" spc="-1" dirty="0">
                <a:solidFill>
                  <a:srgbClr val="000000"/>
                </a:solidFill>
                <a:uFill>
                  <a:solidFill>
                    <a:srgbClr val="FFFFFF"/>
                  </a:solidFill>
                </a:uFill>
                <a:latin typeface="Arial"/>
              </a:rPr>
              <a:t>Il Clustering </a:t>
            </a:r>
            <a:r>
              <a:rPr lang="en-US" sz="1800" strike="noStrike" spc="-1" dirty="0" err="1">
                <a:solidFill>
                  <a:srgbClr val="000000"/>
                </a:solidFill>
                <a:uFill>
                  <a:solidFill>
                    <a:srgbClr val="FFFFFF"/>
                  </a:solidFill>
                </a:uFill>
                <a:latin typeface="Arial"/>
              </a:rPr>
              <a:t>viene</a:t>
            </a:r>
            <a:r>
              <a:rPr lang="en-US" sz="1800" strike="noStrike" spc="-1" dirty="0">
                <a:solidFill>
                  <a:srgbClr val="000000"/>
                </a:solidFill>
                <a:uFill>
                  <a:solidFill>
                    <a:srgbClr val="FFFFFF"/>
                  </a:solidFill>
                </a:uFill>
                <a:latin typeface="Arial"/>
              </a:rPr>
              <a:t> </a:t>
            </a:r>
            <a:r>
              <a:rPr lang="en-US" sz="1800" strike="noStrike" spc="-1" dirty="0" err="1">
                <a:solidFill>
                  <a:srgbClr val="000000"/>
                </a:solidFill>
                <a:uFill>
                  <a:solidFill>
                    <a:srgbClr val="FFFFFF"/>
                  </a:solidFill>
                </a:uFill>
                <a:latin typeface="Arial"/>
              </a:rPr>
              <a:t>usato</a:t>
            </a:r>
            <a:r>
              <a:rPr lang="en-US" sz="1800" strike="noStrike" spc="-1" dirty="0">
                <a:solidFill>
                  <a:srgbClr val="000000"/>
                </a:solidFill>
                <a:uFill>
                  <a:solidFill>
                    <a:srgbClr val="FFFFFF"/>
                  </a:solidFill>
                </a:uFill>
                <a:latin typeface="Arial"/>
              </a:rPr>
              <a:t>, </a:t>
            </a:r>
            <a:r>
              <a:rPr lang="en-US" sz="1800" strike="noStrike" spc="-1" dirty="0" err="1">
                <a:solidFill>
                  <a:srgbClr val="000000"/>
                </a:solidFill>
                <a:uFill>
                  <a:solidFill>
                    <a:srgbClr val="FFFFFF"/>
                  </a:solidFill>
                </a:uFill>
                <a:latin typeface="Arial"/>
              </a:rPr>
              <a:t>nel</a:t>
            </a:r>
            <a:r>
              <a:rPr lang="en-US" sz="1800" strike="noStrike" spc="-1" dirty="0">
                <a:solidFill>
                  <a:srgbClr val="000000"/>
                </a:solidFill>
                <a:uFill>
                  <a:solidFill>
                    <a:srgbClr val="FFFFFF"/>
                  </a:solidFill>
                </a:uFill>
                <a:latin typeface="Arial"/>
              </a:rPr>
              <a:t> campo del </a:t>
            </a:r>
            <a:r>
              <a:rPr lang="en-US" sz="1800" strike="noStrike" spc="-1" dirty="0">
                <a:solidFill>
                  <a:srgbClr val="FF3333"/>
                </a:solidFill>
                <a:uFill>
                  <a:solidFill>
                    <a:srgbClr val="FFFFFF"/>
                  </a:solidFill>
                </a:uFill>
                <a:latin typeface="Arial"/>
              </a:rPr>
              <a:t>Business</a:t>
            </a:r>
            <a:r>
              <a:rPr lang="en-US" sz="1800" strike="noStrike" spc="-1" dirty="0">
                <a:solidFill>
                  <a:srgbClr val="000000"/>
                </a:solidFill>
                <a:uFill>
                  <a:solidFill>
                    <a:srgbClr val="FFFFFF"/>
                  </a:solidFill>
                </a:uFill>
                <a:latin typeface="Arial"/>
              </a:rPr>
              <a:t>, per </a:t>
            </a:r>
            <a:r>
              <a:rPr lang="en-US" sz="1800" strike="noStrike" spc="-1" dirty="0" err="1">
                <a:solidFill>
                  <a:srgbClr val="000000"/>
                </a:solidFill>
                <a:uFill>
                  <a:solidFill>
                    <a:srgbClr val="FFFFFF"/>
                  </a:solidFill>
                </a:uFill>
                <a:latin typeface="Arial"/>
              </a:rPr>
              <a:t>dividere</a:t>
            </a:r>
            <a:r>
              <a:rPr lang="en-US" sz="1800" strike="noStrike" spc="-1" dirty="0">
                <a:solidFill>
                  <a:srgbClr val="000000"/>
                </a:solidFill>
                <a:uFill>
                  <a:solidFill>
                    <a:srgbClr val="FFFFFF"/>
                  </a:solidFill>
                </a:uFill>
                <a:latin typeface="Arial"/>
              </a:rPr>
              <a:t> </a:t>
            </a:r>
            <a:r>
              <a:rPr lang="en-US" sz="1800" strike="noStrike" spc="-1" dirty="0" err="1">
                <a:solidFill>
                  <a:srgbClr val="000000"/>
                </a:solidFill>
                <a:uFill>
                  <a:solidFill>
                    <a:srgbClr val="FFFFFF"/>
                  </a:solidFill>
                </a:uFill>
                <a:latin typeface="Arial"/>
              </a:rPr>
              <a:t>i</a:t>
            </a:r>
            <a:r>
              <a:rPr lang="en-US" sz="1800" strike="noStrike" spc="-1" dirty="0">
                <a:solidFill>
                  <a:srgbClr val="000000"/>
                </a:solidFill>
                <a:uFill>
                  <a:solidFill>
                    <a:srgbClr val="FFFFFF"/>
                  </a:solidFill>
                </a:uFill>
                <a:latin typeface="Arial"/>
              </a:rPr>
              <a:t> </a:t>
            </a:r>
            <a:r>
              <a:rPr lang="en-US" sz="1800" strike="noStrike" spc="-1" dirty="0" err="1">
                <a:solidFill>
                  <a:srgbClr val="000000"/>
                </a:solidFill>
                <a:uFill>
                  <a:solidFill>
                    <a:srgbClr val="FFFFFF"/>
                  </a:solidFill>
                </a:uFill>
                <a:latin typeface="Arial"/>
              </a:rPr>
              <a:t>consumatori</a:t>
            </a:r>
            <a:r>
              <a:rPr lang="en-US" sz="1800" strike="noStrike" spc="-1" dirty="0">
                <a:solidFill>
                  <a:srgbClr val="000000"/>
                </a:solidFill>
                <a:uFill>
                  <a:solidFill>
                    <a:srgbClr val="FFFFFF"/>
                  </a:solidFill>
                </a:uFill>
                <a:latin typeface="Arial"/>
              </a:rPr>
              <a:t> in </a:t>
            </a:r>
            <a:r>
              <a:rPr lang="en-US" sz="1800" strike="noStrike" spc="-1" dirty="0" err="1">
                <a:solidFill>
                  <a:srgbClr val="000000"/>
                </a:solidFill>
                <a:uFill>
                  <a:solidFill>
                    <a:srgbClr val="FFFFFF"/>
                  </a:solidFill>
                </a:uFill>
                <a:latin typeface="Arial"/>
              </a:rPr>
              <a:t>gruppi</a:t>
            </a:r>
            <a:r>
              <a:rPr lang="en-US" sz="1800" strike="noStrike" spc="-1" dirty="0">
                <a:solidFill>
                  <a:srgbClr val="000000"/>
                </a:solidFill>
                <a:uFill>
                  <a:solidFill>
                    <a:srgbClr val="FFFFFF"/>
                  </a:solidFill>
                </a:uFill>
                <a:latin typeface="Arial"/>
              </a:rPr>
              <a:t> per successive </a:t>
            </a:r>
            <a:r>
              <a:rPr lang="en-US" sz="1800" strike="noStrike" spc="-1" dirty="0" err="1">
                <a:solidFill>
                  <a:srgbClr val="000000"/>
                </a:solidFill>
                <a:uFill>
                  <a:solidFill>
                    <a:srgbClr val="FFFFFF"/>
                  </a:solidFill>
                </a:uFill>
                <a:latin typeface="Arial"/>
              </a:rPr>
              <a:t>attività</a:t>
            </a:r>
            <a:r>
              <a:rPr lang="en-US" sz="1800" strike="noStrike" spc="-1" dirty="0">
                <a:solidFill>
                  <a:srgbClr val="000000"/>
                </a:solidFill>
                <a:uFill>
                  <a:solidFill>
                    <a:srgbClr val="FFFFFF"/>
                  </a:solidFill>
                </a:uFill>
                <a:latin typeface="Arial"/>
              </a:rPr>
              <a:t> di </a:t>
            </a:r>
            <a:r>
              <a:rPr lang="en-US" sz="1800" strike="noStrike" spc="-1" dirty="0" err="1">
                <a:solidFill>
                  <a:srgbClr val="000000"/>
                </a:solidFill>
                <a:uFill>
                  <a:solidFill>
                    <a:srgbClr val="FFFFFF"/>
                  </a:solidFill>
                </a:uFill>
                <a:latin typeface="Arial"/>
              </a:rPr>
              <a:t>analisi</a:t>
            </a:r>
            <a:r>
              <a:rPr lang="en-US" sz="1800" strike="noStrike" spc="-1" dirty="0">
                <a:solidFill>
                  <a:srgbClr val="000000"/>
                </a:solidFill>
                <a:uFill>
                  <a:solidFill>
                    <a:srgbClr val="FFFFFF"/>
                  </a:solidFill>
                </a:uFill>
                <a:latin typeface="Arial"/>
              </a:rPr>
              <a:t> e di marketing.</a:t>
            </a:r>
          </a:p>
          <a:p>
            <a:pPr marL="285750" indent="-285750">
              <a:lnSpc>
                <a:spcPct val="100000"/>
              </a:lnSpc>
              <a:buFont typeface="Arial" panose="020B0604020202020204" pitchFamily="34" charset="0"/>
              <a:buChar char="•"/>
            </a:pPr>
            <a:r>
              <a:rPr lang="en-US" spc="-1" dirty="0" err="1">
                <a:solidFill>
                  <a:srgbClr val="000000"/>
                </a:solidFill>
                <a:uFill>
                  <a:solidFill>
                    <a:srgbClr val="FFFFFF"/>
                  </a:solidFill>
                </a:uFill>
                <a:latin typeface="Arial"/>
              </a:rPr>
              <a:t>Nel</a:t>
            </a:r>
            <a:r>
              <a:rPr lang="en-US" spc="-1" dirty="0">
                <a:solidFill>
                  <a:srgbClr val="000000"/>
                </a:solidFill>
                <a:uFill>
                  <a:solidFill>
                    <a:srgbClr val="FFFFFF"/>
                  </a:solidFill>
                </a:uFill>
                <a:latin typeface="Arial"/>
              </a:rPr>
              <a:t> campo </a:t>
            </a:r>
            <a:r>
              <a:rPr lang="en-US" spc="-1" dirty="0" err="1">
                <a:solidFill>
                  <a:srgbClr val="000000"/>
                </a:solidFill>
                <a:uFill>
                  <a:solidFill>
                    <a:srgbClr val="FFFFFF"/>
                  </a:solidFill>
                </a:uFill>
                <a:latin typeface="Arial"/>
              </a:rPr>
              <a:t>dell’</a:t>
            </a:r>
            <a:r>
              <a:rPr lang="en-US" spc="-1" dirty="0" err="1">
                <a:solidFill>
                  <a:srgbClr val="FF3333"/>
                </a:solidFill>
                <a:uFill>
                  <a:solidFill>
                    <a:srgbClr val="FFFFFF"/>
                  </a:solidFill>
                </a:uFill>
                <a:latin typeface="Arial"/>
              </a:rPr>
              <a:t>Information</a:t>
            </a:r>
            <a:r>
              <a:rPr lang="en-US" spc="-1" dirty="0">
                <a:solidFill>
                  <a:srgbClr val="FF3333"/>
                </a:solidFill>
                <a:uFill>
                  <a:solidFill>
                    <a:srgbClr val="FFFFFF"/>
                  </a:solidFill>
                </a:uFill>
                <a:latin typeface="Arial"/>
              </a:rPr>
              <a:t> Retrieval</a:t>
            </a:r>
            <a:r>
              <a:rPr lang="en-US" spc="-1" dirty="0">
                <a:uFill>
                  <a:solidFill>
                    <a:srgbClr val="FFFFFF"/>
                  </a:solidFill>
                </a:uFill>
                <a:latin typeface="Arial"/>
              </a:rPr>
              <a:t> le </a:t>
            </a:r>
            <a:r>
              <a:rPr lang="en-US" spc="-1" dirty="0" err="1">
                <a:uFill>
                  <a:solidFill>
                    <a:srgbClr val="FFFFFF"/>
                  </a:solidFill>
                </a:uFill>
                <a:latin typeface="Arial"/>
              </a:rPr>
              <a:t>tecniche</a:t>
            </a:r>
            <a:r>
              <a:rPr lang="en-US" spc="-1" dirty="0">
                <a:uFill>
                  <a:solidFill>
                    <a:srgbClr val="FFFFFF"/>
                  </a:solidFill>
                </a:uFill>
                <a:latin typeface="Arial"/>
              </a:rPr>
              <a:t> di Clustering </a:t>
            </a:r>
            <a:r>
              <a:rPr lang="en-US" spc="-1" dirty="0" err="1">
                <a:uFill>
                  <a:solidFill>
                    <a:srgbClr val="FFFFFF"/>
                  </a:solidFill>
                </a:uFill>
                <a:latin typeface="Arial"/>
              </a:rPr>
              <a:t>vengono</a:t>
            </a:r>
            <a:r>
              <a:rPr lang="en-US" spc="-1" dirty="0">
                <a:uFill>
                  <a:solidFill>
                    <a:srgbClr val="FFFFFF"/>
                  </a:solidFill>
                </a:uFill>
                <a:latin typeface="Arial"/>
              </a:rPr>
              <a:t> </a:t>
            </a:r>
            <a:r>
              <a:rPr lang="en-US" spc="-1" dirty="0" err="1">
                <a:uFill>
                  <a:solidFill>
                    <a:srgbClr val="FFFFFF"/>
                  </a:solidFill>
                </a:uFill>
                <a:latin typeface="Arial"/>
              </a:rPr>
              <a:t>usate</a:t>
            </a:r>
            <a:r>
              <a:rPr lang="en-US" spc="-1" dirty="0">
                <a:uFill>
                  <a:solidFill>
                    <a:srgbClr val="FFFFFF"/>
                  </a:solidFill>
                </a:uFill>
                <a:latin typeface="Arial"/>
              </a:rPr>
              <a:t> per </a:t>
            </a:r>
            <a:r>
              <a:rPr lang="en-US" spc="-1" dirty="0" err="1">
                <a:uFill>
                  <a:solidFill>
                    <a:srgbClr val="FFFFFF"/>
                  </a:solidFill>
                </a:uFill>
                <a:latin typeface="Arial"/>
              </a:rPr>
              <a:t>dividere</a:t>
            </a:r>
            <a:r>
              <a:rPr lang="en-US" spc="-1" dirty="0">
                <a:uFill>
                  <a:solidFill>
                    <a:srgbClr val="FFFFFF"/>
                  </a:solidFill>
                </a:uFill>
                <a:latin typeface="Arial"/>
              </a:rPr>
              <a:t> le </a:t>
            </a:r>
            <a:r>
              <a:rPr lang="en-US" spc="-1" dirty="0" err="1">
                <a:uFill>
                  <a:solidFill>
                    <a:srgbClr val="FFFFFF"/>
                  </a:solidFill>
                </a:uFill>
                <a:latin typeface="Arial"/>
              </a:rPr>
              <a:t>pagine</a:t>
            </a:r>
            <a:r>
              <a:rPr lang="en-US" spc="-1" dirty="0">
                <a:uFill>
                  <a:solidFill>
                    <a:srgbClr val="FFFFFF"/>
                  </a:solidFill>
                </a:uFill>
                <a:latin typeface="Arial"/>
              </a:rPr>
              <a:t> in </a:t>
            </a:r>
            <a:r>
              <a:rPr lang="en-US" spc="-1" dirty="0" err="1">
                <a:uFill>
                  <a:solidFill>
                    <a:srgbClr val="FFFFFF"/>
                  </a:solidFill>
                </a:uFill>
                <a:latin typeface="Arial"/>
              </a:rPr>
              <a:t>gruppi</a:t>
            </a:r>
            <a:r>
              <a:rPr lang="en-US" spc="-1" dirty="0">
                <a:uFill>
                  <a:solidFill>
                    <a:srgbClr val="FFFFFF"/>
                  </a:solidFill>
                </a:uFill>
                <a:latin typeface="Arial"/>
              </a:rPr>
              <a:t>, </a:t>
            </a:r>
            <a:r>
              <a:rPr lang="en-US" spc="-1" dirty="0" err="1">
                <a:uFill>
                  <a:solidFill>
                    <a:srgbClr val="FFFFFF"/>
                  </a:solidFill>
                </a:uFill>
                <a:latin typeface="Arial"/>
              </a:rPr>
              <a:t>ognuno</a:t>
            </a:r>
            <a:r>
              <a:rPr lang="en-US" spc="-1" dirty="0">
                <a:uFill>
                  <a:solidFill>
                    <a:srgbClr val="FFFFFF"/>
                  </a:solidFill>
                </a:uFill>
                <a:latin typeface="Arial"/>
              </a:rPr>
              <a:t> </a:t>
            </a:r>
            <a:r>
              <a:rPr lang="en-US" spc="-1" dirty="0" err="1">
                <a:uFill>
                  <a:solidFill>
                    <a:srgbClr val="FFFFFF"/>
                  </a:solidFill>
                </a:uFill>
                <a:latin typeface="Arial"/>
              </a:rPr>
              <a:t>dei</a:t>
            </a:r>
            <a:r>
              <a:rPr lang="en-US" spc="-1" dirty="0">
                <a:uFill>
                  <a:solidFill>
                    <a:srgbClr val="FFFFFF"/>
                  </a:solidFill>
                </a:uFill>
                <a:latin typeface="Arial"/>
              </a:rPr>
              <a:t> </a:t>
            </a:r>
            <a:r>
              <a:rPr lang="en-US" spc="-1" dirty="0" err="1">
                <a:uFill>
                  <a:solidFill>
                    <a:srgbClr val="FFFFFF"/>
                  </a:solidFill>
                </a:uFill>
                <a:latin typeface="Arial"/>
              </a:rPr>
              <a:t>quali</a:t>
            </a:r>
            <a:r>
              <a:rPr lang="en-US" spc="-1" dirty="0">
                <a:uFill>
                  <a:solidFill>
                    <a:srgbClr val="FFFFFF"/>
                  </a:solidFill>
                </a:uFill>
                <a:latin typeface="Arial"/>
              </a:rPr>
              <a:t> </a:t>
            </a:r>
            <a:r>
              <a:rPr lang="en-US" spc="-1" dirty="0" err="1">
                <a:uFill>
                  <a:solidFill>
                    <a:srgbClr val="FFFFFF"/>
                  </a:solidFill>
                </a:uFill>
                <a:latin typeface="Arial"/>
              </a:rPr>
              <a:t>cattura</a:t>
            </a:r>
            <a:r>
              <a:rPr lang="en-US" spc="-1" dirty="0">
                <a:uFill>
                  <a:solidFill>
                    <a:srgbClr val="FFFFFF"/>
                  </a:solidFill>
                </a:uFill>
                <a:latin typeface="Arial"/>
              </a:rPr>
              <a:t> un </a:t>
            </a:r>
            <a:r>
              <a:rPr lang="en-US" spc="-1" dirty="0" err="1">
                <a:uFill>
                  <a:solidFill>
                    <a:srgbClr val="FFFFFF"/>
                  </a:solidFill>
                </a:uFill>
                <a:latin typeface="Arial"/>
              </a:rPr>
              <a:t>aspetto</a:t>
            </a:r>
            <a:r>
              <a:rPr lang="en-US" spc="-1" dirty="0">
                <a:uFill>
                  <a:solidFill>
                    <a:srgbClr val="FFFFFF"/>
                  </a:solidFill>
                </a:uFill>
                <a:latin typeface="Arial"/>
              </a:rPr>
              <a:t> </a:t>
            </a:r>
            <a:r>
              <a:rPr lang="en-US" spc="-1" dirty="0" err="1">
                <a:uFill>
                  <a:solidFill>
                    <a:srgbClr val="FFFFFF"/>
                  </a:solidFill>
                </a:uFill>
                <a:latin typeface="Arial"/>
              </a:rPr>
              <a:t>particolare</a:t>
            </a:r>
            <a:r>
              <a:rPr lang="en-US" spc="-1" dirty="0">
                <a:uFill>
                  <a:solidFill>
                    <a:srgbClr val="FFFFFF"/>
                  </a:solidFill>
                </a:uFill>
                <a:latin typeface="Arial"/>
              </a:rPr>
              <a:t> </a:t>
            </a:r>
            <a:r>
              <a:rPr lang="en-US" spc="-1" dirty="0" err="1">
                <a:uFill>
                  <a:solidFill>
                    <a:srgbClr val="FFFFFF"/>
                  </a:solidFill>
                </a:uFill>
                <a:latin typeface="Arial"/>
              </a:rPr>
              <a:t>dell’elemento</a:t>
            </a:r>
            <a:r>
              <a:rPr lang="en-US" spc="-1" dirty="0">
                <a:uFill>
                  <a:solidFill>
                    <a:srgbClr val="FFFFFF"/>
                  </a:solidFill>
                </a:uFill>
                <a:latin typeface="Arial"/>
              </a:rPr>
              <a:t> </a:t>
            </a:r>
            <a:r>
              <a:rPr lang="en-US" spc="-1" dirty="0" err="1">
                <a:uFill>
                  <a:solidFill>
                    <a:srgbClr val="FFFFFF"/>
                  </a:solidFill>
                </a:uFill>
                <a:latin typeface="Arial"/>
              </a:rPr>
              <a:t>stesso</a:t>
            </a:r>
            <a:r>
              <a:rPr lang="en-US" spc="-1" dirty="0">
                <a:uFill>
                  <a:solidFill>
                    <a:srgbClr val="FFFFFF"/>
                  </a:solidFill>
                </a:uFill>
                <a:latin typeface="Arial"/>
              </a:rPr>
              <a:t>.</a:t>
            </a:r>
            <a:endParaRPr lang="en-US" sz="1800" strike="noStrike" spc="-1" dirty="0">
              <a:solidFill>
                <a:srgbClr val="FF3333"/>
              </a:solidFill>
              <a:uFill>
                <a:solidFill>
                  <a:srgbClr val="FFFFFF"/>
                </a:solidFill>
              </a:uFill>
              <a:latin typeface="Arial"/>
            </a:endParaRPr>
          </a:p>
        </p:txBody>
      </p:sp>
    </p:spTree>
    <p:extLst>
      <p:ext uri="{BB962C8B-B14F-4D97-AF65-F5344CB8AC3E}">
        <p14:creationId xmlns:p14="http://schemas.microsoft.com/office/powerpoint/2010/main" val="79107239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Obiettivi</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della</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tesi</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5</a:t>
            </a:fld>
            <a:endParaRPr lang="en-US" sz="1800" b="0" strike="noStrike" spc="-1">
              <a:solidFill>
                <a:srgbClr val="000000"/>
              </a:solidFill>
              <a:uFill>
                <a:solidFill>
                  <a:srgbClr val="FFFFFF"/>
                </a:solidFill>
              </a:uFill>
              <a:latin typeface="Arial"/>
            </a:endParaRPr>
          </a:p>
        </p:txBody>
      </p:sp>
      <p:sp>
        <p:nvSpPr>
          <p:cNvPr id="205" name="CustomShape 3"/>
          <p:cNvSpPr/>
          <p:nvPr/>
        </p:nvSpPr>
        <p:spPr>
          <a:xfrm>
            <a:off x="417240" y="1554480"/>
            <a:ext cx="8288640" cy="421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uFill>
                  <a:solidFill>
                    <a:srgbClr val="FFFFFF"/>
                  </a:solidFill>
                </a:uFill>
                <a:latin typeface="Arial"/>
              </a:rPr>
              <a:t>Lo </a:t>
            </a:r>
            <a:r>
              <a:rPr lang="en-US" spc="-1" dirty="0" err="1">
                <a:uFill>
                  <a:solidFill>
                    <a:srgbClr val="FFFFFF"/>
                  </a:solidFill>
                </a:uFill>
                <a:latin typeface="Arial"/>
              </a:rPr>
              <a:t>scopo</a:t>
            </a:r>
            <a:r>
              <a:rPr lang="en-US" spc="-1" dirty="0">
                <a:uFill>
                  <a:solidFill>
                    <a:srgbClr val="FFFFFF"/>
                  </a:solidFill>
                </a:uFill>
                <a:latin typeface="Arial"/>
              </a:rPr>
              <a:t> </a:t>
            </a:r>
            <a:r>
              <a:rPr lang="en-US" spc="-1" dirty="0" err="1">
                <a:uFill>
                  <a:solidFill>
                    <a:srgbClr val="FFFFFF"/>
                  </a:solidFill>
                </a:uFill>
                <a:latin typeface="Arial"/>
              </a:rPr>
              <a:t>principale</a:t>
            </a:r>
            <a:r>
              <a:rPr lang="en-US" spc="-1" dirty="0">
                <a:uFill>
                  <a:solidFill>
                    <a:srgbClr val="FFFFFF"/>
                  </a:solidFill>
                </a:uFill>
                <a:latin typeface="Arial"/>
              </a:rPr>
              <a:t> di </a:t>
            </a:r>
            <a:r>
              <a:rPr lang="en-US" spc="-1" dirty="0" err="1">
                <a:uFill>
                  <a:solidFill>
                    <a:srgbClr val="FFFFFF"/>
                  </a:solidFill>
                </a:uFill>
                <a:latin typeface="Arial"/>
              </a:rPr>
              <a:t>questa</a:t>
            </a:r>
            <a:r>
              <a:rPr lang="en-US" spc="-1" dirty="0">
                <a:uFill>
                  <a:solidFill>
                    <a:srgbClr val="FFFFFF"/>
                  </a:solidFill>
                </a:uFill>
                <a:latin typeface="Arial"/>
              </a:rPr>
              <a:t> </a:t>
            </a:r>
            <a:r>
              <a:rPr lang="en-US" spc="-1" dirty="0" err="1">
                <a:uFill>
                  <a:solidFill>
                    <a:srgbClr val="FFFFFF"/>
                  </a:solidFill>
                </a:uFill>
                <a:latin typeface="Arial"/>
              </a:rPr>
              <a:t>tesi</a:t>
            </a:r>
            <a:r>
              <a:rPr lang="en-US" spc="-1" dirty="0">
                <a:uFill>
                  <a:solidFill>
                    <a:srgbClr val="FFFFFF"/>
                  </a:solidFill>
                </a:uFill>
                <a:latin typeface="Arial"/>
              </a:rPr>
              <a:t> è </a:t>
            </a:r>
            <a:r>
              <a:rPr lang="en-US" spc="-1" dirty="0" err="1">
                <a:uFill>
                  <a:solidFill>
                    <a:srgbClr val="FFFFFF"/>
                  </a:solidFill>
                </a:uFill>
                <a:latin typeface="Arial"/>
              </a:rPr>
              <a:t>applicare</a:t>
            </a:r>
            <a:r>
              <a:rPr lang="en-US" spc="-1" dirty="0">
                <a:uFill>
                  <a:solidFill>
                    <a:srgbClr val="FFFFFF"/>
                  </a:solidFill>
                </a:uFill>
                <a:latin typeface="Arial"/>
              </a:rPr>
              <a:t> </a:t>
            </a:r>
            <a:r>
              <a:rPr lang="en-US" spc="-1" dirty="0" err="1">
                <a:uFill>
                  <a:solidFill>
                    <a:srgbClr val="FFFFFF"/>
                  </a:solidFill>
                </a:uFill>
                <a:latin typeface="Arial"/>
              </a:rPr>
              <a:t>algoritmi</a:t>
            </a:r>
            <a:r>
              <a:rPr lang="en-US" spc="-1" dirty="0">
                <a:uFill>
                  <a:solidFill>
                    <a:srgbClr val="FFFFFF"/>
                  </a:solidFill>
                </a:uFill>
                <a:latin typeface="Arial"/>
              </a:rPr>
              <a:t> di Clustering per </a:t>
            </a:r>
            <a:r>
              <a:rPr lang="en-US" spc="-1" dirty="0" err="1">
                <a:uFill>
                  <a:solidFill>
                    <a:srgbClr val="FFFFFF"/>
                  </a:solidFill>
                </a:uFill>
                <a:latin typeface="Arial"/>
              </a:rPr>
              <a:t>raggruppare</a:t>
            </a:r>
            <a:r>
              <a:rPr lang="en-US" spc="-1" dirty="0">
                <a:uFill>
                  <a:solidFill>
                    <a:srgbClr val="FFFFFF"/>
                  </a:solidFill>
                </a:uFill>
                <a:latin typeface="Arial"/>
              </a:rPr>
              <a:t> le </a:t>
            </a:r>
            <a:r>
              <a:rPr lang="en-US" spc="-1" dirty="0" err="1">
                <a:uFill>
                  <a:solidFill>
                    <a:srgbClr val="FFFFFF"/>
                  </a:solidFill>
                </a:uFill>
                <a:latin typeface="Arial"/>
              </a:rPr>
              <a:t>pagine</a:t>
            </a:r>
            <a:r>
              <a:rPr lang="en-US" spc="-1" dirty="0">
                <a:uFill>
                  <a:solidFill>
                    <a:srgbClr val="FFFFFF"/>
                  </a:solidFill>
                </a:uFill>
                <a:latin typeface="Arial"/>
              </a:rPr>
              <a:t> di un </a:t>
            </a:r>
            <a:r>
              <a:rPr lang="en-US" spc="-1" dirty="0" err="1">
                <a:uFill>
                  <a:solidFill>
                    <a:srgbClr val="FFFFFF"/>
                  </a:solidFill>
                </a:uFill>
                <a:latin typeface="Arial"/>
              </a:rPr>
              <a:t>sito</a:t>
            </a:r>
            <a:r>
              <a:rPr lang="en-US" spc="-1" dirty="0">
                <a:uFill>
                  <a:solidFill>
                    <a:srgbClr val="FFFFFF"/>
                  </a:solidFill>
                </a:uFill>
                <a:latin typeface="Arial"/>
              </a:rPr>
              <a:t> Web.</a:t>
            </a:r>
          </a:p>
          <a:p>
            <a:pPr>
              <a:lnSpc>
                <a:spcPct val="100000"/>
              </a:lnSpc>
            </a:pPr>
            <a:endParaRPr lang="en-US" spc="-1" dirty="0">
              <a:uFill>
                <a:solidFill>
                  <a:srgbClr val="FFFFFF"/>
                </a:solidFill>
              </a:uFill>
              <a:latin typeface="Arial"/>
            </a:endParaRPr>
          </a:p>
          <a:p>
            <a:pPr>
              <a:lnSpc>
                <a:spcPct val="100000"/>
              </a:lnSpc>
            </a:pPr>
            <a:r>
              <a:rPr lang="en-US" spc="-1" dirty="0">
                <a:uFill>
                  <a:solidFill>
                    <a:srgbClr val="FFFFFF"/>
                  </a:solidFill>
                </a:uFill>
                <a:latin typeface="Arial"/>
              </a:rPr>
              <a:t>In </a:t>
            </a:r>
            <a:r>
              <a:rPr lang="en-US" spc="-1" dirty="0" err="1">
                <a:uFill>
                  <a:solidFill>
                    <a:srgbClr val="FFFFFF"/>
                  </a:solidFill>
                </a:uFill>
                <a:latin typeface="Arial"/>
              </a:rPr>
              <a:t>dettaglio</a:t>
            </a:r>
            <a:r>
              <a:rPr lang="en-US" spc="-1" dirty="0">
                <a:uFill>
                  <a:solidFill>
                    <a:srgbClr val="FFFFFF"/>
                  </a:solidFill>
                </a:uFill>
                <a:latin typeface="Arial"/>
              </a:rPr>
              <a:t>:</a:t>
            </a:r>
          </a:p>
          <a:p>
            <a:pPr marL="342900" indent="-342900">
              <a:lnSpc>
                <a:spcPct val="100000"/>
              </a:lnSpc>
              <a:buFont typeface="+mj-lt"/>
              <a:buAutoNum type="arabicPeriod"/>
            </a:pPr>
            <a:r>
              <a:rPr lang="en-US" spc="-1" dirty="0" err="1">
                <a:uFill>
                  <a:solidFill>
                    <a:srgbClr val="FFFFFF"/>
                  </a:solidFill>
                </a:uFill>
                <a:latin typeface="Arial"/>
              </a:rPr>
              <a:t>Capire</a:t>
            </a:r>
            <a:r>
              <a:rPr lang="en-US" spc="-1" dirty="0">
                <a:uFill>
                  <a:solidFill>
                    <a:srgbClr val="FFFFFF"/>
                  </a:solidFill>
                </a:uFill>
                <a:latin typeface="Arial"/>
              </a:rPr>
              <a:t> se, </a:t>
            </a:r>
            <a:r>
              <a:rPr lang="en-US" spc="-1" dirty="0" err="1">
                <a:uFill>
                  <a:solidFill>
                    <a:srgbClr val="FFFFFF"/>
                  </a:solidFill>
                </a:uFill>
                <a:latin typeface="Arial"/>
              </a:rPr>
              <a:t>combinando</a:t>
            </a:r>
            <a:r>
              <a:rPr lang="en-US" spc="-1" dirty="0">
                <a:uFill>
                  <a:solidFill>
                    <a:srgbClr val="FFFFFF"/>
                  </a:solidFill>
                </a:uFill>
                <a:latin typeface="Arial"/>
              </a:rPr>
              <a:t> diverse </a:t>
            </a:r>
            <a:r>
              <a:rPr lang="en-US" spc="-1" dirty="0" err="1">
                <a:uFill>
                  <a:solidFill>
                    <a:srgbClr val="FFFFFF"/>
                  </a:solidFill>
                </a:uFill>
                <a:latin typeface="Arial"/>
              </a:rPr>
              <a:t>rappresentazioni</a:t>
            </a:r>
            <a:r>
              <a:rPr lang="en-US" spc="-1" dirty="0">
                <a:uFill>
                  <a:solidFill>
                    <a:srgbClr val="FFFFFF"/>
                  </a:solidFill>
                </a:uFill>
                <a:latin typeface="Arial"/>
              </a:rPr>
              <a:t> di cui </a:t>
            </a:r>
            <a:r>
              <a:rPr lang="en-US" spc="-1" dirty="0" err="1">
                <a:uFill>
                  <a:solidFill>
                    <a:srgbClr val="FFFFFF"/>
                  </a:solidFill>
                </a:uFill>
                <a:latin typeface="Arial"/>
              </a:rPr>
              <a:t>una</a:t>
            </a:r>
            <a:r>
              <a:rPr lang="en-US" spc="-1" dirty="0">
                <a:uFill>
                  <a:solidFill>
                    <a:srgbClr val="FFFFFF"/>
                  </a:solidFill>
                </a:uFill>
                <a:latin typeface="Arial"/>
              </a:rPr>
              <a:t> </a:t>
            </a:r>
            <a:r>
              <a:rPr lang="en-US" spc="-1" dirty="0" err="1">
                <a:uFill>
                  <a:solidFill>
                    <a:srgbClr val="FFFFFF"/>
                  </a:solidFill>
                </a:uFill>
                <a:latin typeface="Arial"/>
              </a:rPr>
              <a:t>pagina</a:t>
            </a:r>
            <a:r>
              <a:rPr lang="en-US" spc="-1" dirty="0">
                <a:uFill>
                  <a:solidFill>
                    <a:srgbClr val="FFFFFF"/>
                  </a:solidFill>
                </a:uFill>
                <a:latin typeface="Arial"/>
              </a:rPr>
              <a:t> Web </a:t>
            </a:r>
            <a:r>
              <a:rPr lang="en-US" spc="-1" dirty="0" err="1">
                <a:uFill>
                  <a:solidFill>
                    <a:srgbClr val="FFFFFF"/>
                  </a:solidFill>
                </a:uFill>
                <a:latin typeface="Arial"/>
              </a:rPr>
              <a:t>si</a:t>
            </a:r>
            <a:r>
              <a:rPr lang="en-US" spc="-1" dirty="0">
                <a:uFill>
                  <a:solidFill>
                    <a:srgbClr val="FFFFFF"/>
                  </a:solidFill>
                </a:uFill>
                <a:latin typeface="Arial"/>
              </a:rPr>
              <a:t> </a:t>
            </a:r>
            <a:r>
              <a:rPr lang="en-US" spc="-1" dirty="0" err="1">
                <a:uFill>
                  <a:solidFill>
                    <a:srgbClr val="FFFFFF"/>
                  </a:solidFill>
                </a:uFill>
                <a:latin typeface="Arial"/>
              </a:rPr>
              <a:t>compone</a:t>
            </a:r>
            <a:r>
              <a:rPr lang="en-US" spc="-1" dirty="0">
                <a:uFill>
                  <a:solidFill>
                    <a:srgbClr val="FFFFFF"/>
                  </a:solidFill>
                </a:uFill>
                <a:latin typeface="Arial"/>
              </a:rPr>
              <a:t>, vi è un </a:t>
            </a:r>
            <a:r>
              <a:rPr lang="en-US" spc="-1" dirty="0" err="1">
                <a:uFill>
                  <a:solidFill>
                    <a:srgbClr val="FFFFFF"/>
                  </a:solidFill>
                </a:uFill>
                <a:latin typeface="Arial"/>
              </a:rPr>
              <a:t>miglioramento</a:t>
            </a:r>
            <a:r>
              <a:rPr lang="en-US" spc="-1" dirty="0">
                <a:uFill>
                  <a:solidFill>
                    <a:srgbClr val="FFFFFF"/>
                  </a:solidFill>
                </a:uFill>
                <a:latin typeface="Arial"/>
              </a:rPr>
              <a:t> </a:t>
            </a:r>
            <a:r>
              <a:rPr lang="en-US" spc="-1" dirty="0" err="1">
                <a:uFill>
                  <a:solidFill>
                    <a:srgbClr val="FFFFFF"/>
                  </a:solidFill>
                </a:uFill>
                <a:latin typeface="Arial"/>
              </a:rPr>
              <a:t>della</a:t>
            </a:r>
            <a:r>
              <a:rPr lang="en-US" spc="-1" dirty="0">
                <a:uFill>
                  <a:solidFill>
                    <a:srgbClr val="FFFFFF"/>
                  </a:solidFill>
                </a:uFill>
                <a:latin typeface="Arial"/>
              </a:rPr>
              <a:t> </a:t>
            </a:r>
            <a:r>
              <a:rPr lang="en-US" spc="-1" dirty="0" err="1">
                <a:uFill>
                  <a:solidFill>
                    <a:srgbClr val="FFFFFF"/>
                  </a:solidFill>
                </a:uFill>
                <a:latin typeface="Arial"/>
              </a:rPr>
              <a:t>qualità</a:t>
            </a:r>
            <a:r>
              <a:rPr lang="en-US" spc="-1" dirty="0">
                <a:uFill>
                  <a:solidFill>
                    <a:srgbClr val="FFFFFF"/>
                  </a:solidFill>
                </a:uFill>
                <a:latin typeface="Arial"/>
              </a:rPr>
              <a:t> </a:t>
            </a:r>
            <a:r>
              <a:rPr lang="en-US" spc="-1" dirty="0" err="1">
                <a:uFill>
                  <a:solidFill>
                    <a:srgbClr val="FFFFFF"/>
                  </a:solidFill>
                </a:uFill>
                <a:latin typeface="Arial"/>
              </a:rPr>
              <a:t>dei</a:t>
            </a:r>
            <a:r>
              <a:rPr lang="en-US" spc="-1" dirty="0">
                <a:uFill>
                  <a:solidFill>
                    <a:srgbClr val="FFFFFF"/>
                  </a:solidFill>
                </a:uFill>
                <a:latin typeface="Arial"/>
              </a:rPr>
              <a:t> Cluster </a:t>
            </a:r>
            <a:r>
              <a:rPr lang="en-US" spc="-1" dirty="0" err="1">
                <a:uFill>
                  <a:solidFill>
                    <a:srgbClr val="FFFFFF"/>
                  </a:solidFill>
                </a:uFill>
                <a:latin typeface="Arial"/>
              </a:rPr>
              <a:t>prodotti</a:t>
            </a:r>
            <a:r>
              <a:rPr lang="en-US" spc="-1" dirty="0">
                <a:uFill>
                  <a:solidFill>
                    <a:srgbClr val="FFFFFF"/>
                  </a:solidFill>
                </a:uFill>
                <a:latin typeface="Arial"/>
              </a:rPr>
              <a:t>.</a:t>
            </a:r>
          </a:p>
          <a:p>
            <a:pPr marL="342900" indent="-342900">
              <a:lnSpc>
                <a:spcPct val="100000"/>
              </a:lnSpc>
              <a:buFont typeface="+mj-lt"/>
              <a:buAutoNum type="arabicPeriod"/>
            </a:pPr>
            <a:r>
              <a:rPr lang="en-US" sz="1800" strike="noStrike" spc="-1" dirty="0" err="1">
                <a:uFill>
                  <a:solidFill>
                    <a:srgbClr val="FFFFFF"/>
                  </a:solidFill>
                </a:uFill>
                <a:latin typeface="Arial"/>
              </a:rPr>
              <a:t>Cercare</a:t>
            </a:r>
            <a:r>
              <a:rPr lang="en-US" sz="1800" strike="noStrike" spc="-1" dirty="0">
                <a:uFill>
                  <a:solidFill>
                    <a:srgbClr val="FFFFFF"/>
                  </a:solidFill>
                </a:uFill>
                <a:latin typeface="Arial"/>
              </a:rPr>
              <a:t> di </a:t>
            </a:r>
            <a:r>
              <a:rPr lang="en-US" sz="1800" strike="noStrike" spc="-1" dirty="0" err="1">
                <a:uFill>
                  <a:solidFill>
                    <a:srgbClr val="FFFFFF"/>
                  </a:solidFill>
                </a:uFill>
                <a:latin typeface="Arial"/>
              </a:rPr>
              <a:t>aumentare</a:t>
            </a:r>
            <a:r>
              <a:rPr lang="en-US" sz="1800" strike="noStrike" spc="-1" dirty="0">
                <a:uFill>
                  <a:solidFill>
                    <a:srgbClr val="FFFFFF"/>
                  </a:solidFill>
                </a:uFill>
                <a:latin typeface="Arial"/>
              </a:rPr>
              <a:t> la </a:t>
            </a:r>
            <a:r>
              <a:rPr lang="en-US" spc="-1" dirty="0" err="1">
                <a:uFill>
                  <a:solidFill>
                    <a:srgbClr val="FFFFFF"/>
                  </a:solidFill>
                </a:uFill>
                <a:latin typeface="Arial"/>
              </a:rPr>
              <a:t>bontà</a:t>
            </a:r>
            <a:r>
              <a:rPr lang="en-US" sz="1800" strike="noStrike" spc="-1" dirty="0">
                <a:uFill>
                  <a:solidFill>
                    <a:srgbClr val="FFFFFF"/>
                  </a:solidFill>
                </a:uFill>
                <a:latin typeface="Arial"/>
              </a:rPr>
              <a:t> </a:t>
            </a:r>
            <a:r>
              <a:rPr lang="en-US" sz="1800" strike="noStrike" spc="-1" dirty="0" err="1">
                <a:uFill>
                  <a:solidFill>
                    <a:srgbClr val="FFFFFF"/>
                  </a:solidFill>
                </a:uFill>
                <a:latin typeface="Arial"/>
              </a:rPr>
              <a:t>dei</a:t>
            </a:r>
            <a:r>
              <a:rPr lang="en-US" sz="1800" strike="noStrike" spc="-1" dirty="0">
                <a:uFill>
                  <a:solidFill>
                    <a:srgbClr val="FFFFFF"/>
                  </a:solidFill>
                </a:uFill>
                <a:latin typeface="Arial"/>
              </a:rPr>
              <a:t> Cluster </a:t>
            </a:r>
            <a:r>
              <a:rPr lang="en-US" sz="1800" strike="noStrike" spc="-1" dirty="0" err="1">
                <a:uFill>
                  <a:solidFill>
                    <a:srgbClr val="FFFFFF"/>
                  </a:solidFill>
                </a:uFill>
                <a:latin typeface="Arial"/>
              </a:rPr>
              <a:t>prodotti</a:t>
            </a:r>
            <a:r>
              <a:rPr lang="en-US" sz="1800" strike="noStrike" spc="-1" dirty="0">
                <a:uFill>
                  <a:solidFill>
                    <a:srgbClr val="FFFFFF"/>
                  </a:solidFill>
                </a:uFill>
                <a:latin typeface="Arial"/>
              </a:rPr>
              <a:t> </a:t>
            </a:r>
            <a:r>
              <a:rPr lang="en-US" sz="1800" strike="noStrike" spc="-1" dirty="0" err="1">
                <a:uFill>
                  <a:solidFill>
                    <a:srgbClr val="FFFFFF"/>
                  </a:solidFill>
                </a:uFill>
                <a:latin typeface="Arial"/>
              </a:rPr>
              <a:t>dando</a:t>
            </a:r>
            <a:r>
              <a:rPr lang="en-US" sz="1800" strike="noStrike" spc="-1" dirty="0">
                <a:uFill>
                  <a:solidFill>
                    <a:srgbClr val="FFFFFF"/>
                  </a:solidFill>
                </a:uFill>
                <a:latin typeface="Arial"/>
              </a:rPr>
              <a:t> </a:t>
            </a:r>
            <a:r>
              <a:rPr lang="en-US" sz="1800" strike="noStrike" spc="-1" dirty="0" err="1">
                <a:uFill>
                  <a:solidFill>
                    <a:srgbClr val="FFFFFF"/>
                  </a:solidFill>
                </a:uFill>
                <a:latin typeface="Arial"/>
              </a:rPr>
              <a:t>più</a:t>
            </a:r>
            <a:r>
              <a:rPr lang="en-US" sz="1800" strike="noStrike" spc="-1" dirty="0">
                <a:uFill>
                  <a:solidFill>
                    <a:srgbClr val="FFFFFF"/>
                  </a:solidFill>
                </a:uFill>
                <a:latin typeface="Arial"/>
              </a:rPr>
              <a:t> </a:t>
            </a:r>
            <a:r>
              <a:rPr lang="en-US" sz="1800" strike="noStrike" spc="-1" dirty="0" err="1">
                <a:uFill>
                  <a:solidFill>
                    <a:srgbClr val="FFFFFF"/>
                  </a:solidFill>
                </a:uFill>
                <a:latin typeface="Arial"/>
              </a:rPr>
              <a:t>importanza</a:t>
            </a:r>
            <a:r>
              <a:rPr lang="en-US" sz="1800" strike="noStrike" spc="-1" dirty="0">
                <a:uFill>
                  <a:solidFill>
                    <a:srgbClr val="FFFFFF"/>
                  </a:solidFill>
                </a:uFill>
                <a:latin typeface="Arial"/>
              </a:rPr>
              <a:t> a </a:t>
            </a:r>
            <a:r>
              <a:rPr lang="en-US" sz="1800" strike="noStrike" spc="-1" dirty="0" err="1">
                <a:uFill>
                  <a:solidFill>
                    <a:srgbClr val="FFFFFF"/>
                  </a:solidFill>
                </a:uFill>
                <a:latin typeface="Arial"/>
              </a:rPr>
              <a:t>pagine</a:t>
            </a:r>
            <a:r>
              <a:rPr lang="en-US" sz="1800" strike="noStrike" spc="-1" dirty="0">
                <a:uFill>
                  <a:solidFill>
                    <a:srgbClr val="FFFFFF"/>
                  </a:solidFill>
                </a:uFill>
                <a:latin typeface="Arial"/>
              </a:rPr>
              <a:t> </a:t>
            </a:r>
            <a:r>
              <a:rPr lang="en-US" sz="1800" strike="noStrike" spc="-1" dirty="0" err="1">
                <a:uFill>
                  <a:solidFill>
                    <a:srgbClr val="FFFFFF"/>
                  </a:solidFill>
                </a:uFill>
                <a:latin typeface="Arial"/>
              </a:rPr>
              <a:t>vicino</a:t>
            </a:r>
            <a:r>
              <a:rPr lang="en-US" sz="1800" strike="noStrike" spc="-1" dirty="0">
                <a:uFill>
                  <a:solidFill>
                    <a:srgbClr val="FFFFFF"/>
                  </a:solidFill>
                </a:uFill>
                <a:latin typeface="Arial"/>
              </a:rPr>
              <a:t> </a:t>
            </a:r>
            <a:r>
              <a:rPr lang="en-US" sz="1800" strike="noStrike" spc="-1" dirty="0" err="1">
                <a:uFill>
                  <a:solidFill>
                    <a:srgbClr val="FFFFFF"/>
                  </a:solidFill>
                </a:uFill>
                <a:latin typeface="Arial"/>
              </a:rPr>
              <a:t>alla</a:t>
            </a:r>
            <a:r>
              <a:rPr lang="en-US" sz="1800" strike="noStrike" spc="-1" dirty="0">
                <a:uFill>
                  <a:solidFill>
                    <a:srgbClr val="FFFFFF"/>
                  </a:solidFill>
                </a:uFill>
                <a:latin typeface="Arial"/>
              </a:rPr>
              <a:t> homepage.</a:t>
            </a:r>
          </a:p>
        </p:txBody>
      </p:sp>
    </p:spTree>
    <p:extLst>
      <p:ext uri="{BB962C8B-B14F-4D97-AF65-F5344CB8AC3E}">
        <p14:creationId xmlns:p14="http://schemas.microsoft.com/office/powerpoint/2010/main" val="180917453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Stato</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dell’arte</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6</a:t>
            </a:fld>
            <a:endParaRPr lang="en-US" sz="1800" b="0" strike="noStrike" spc="-1">
              <a:solidFill>
                <a:srgbClr val="000000"/>
              </a:solidFill>
              <a:uFill>
                <a:solidFill>
                  <a:srgbClr val="FFFFFF"/>
                </a:solidFill>
              </a:uFill>
              <a:latin typeface="Arial"/>
            </a:endParaRPr>
          </a:p>
        </p:txBody>
      </p:sp>
      <p:sp>
        <p:nvSpPr>
          <p:cNvPr id="205" name="CustomShape 3"/>
          <p:cNvSpPr/>
          <p:nvPr/>
        </p:nvSpPr>
        <p:spPr>
          <a:xfrm>
            <a:off x="417240" y="1554480"/>
            <a:ext cx="8288640" cy="421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err="1">
                <a:uFill>
                  <a:solidFill>
                    <a:srgbClr val="FFFFFF"/>
                  </a:solidFill>
                </a:uFill>
                <a:latin typeface="Arial"/>
              </a:rPr>
              <a:t>Gli</a:t>
            </a:r>
            <a:r>
              <a:rPr lang="en-US" spc="-1" dirty="0">
                <a:uFill>
                  <a:solidFill>
                    <a:srgbClr val="FFFFFF"/>
                  </a:solidFill>
                </a:uFill>
                <a:latin typeface="Arial"/>
              </a:rPr>
              <a:t> </a:t>
            </a:r>
            <a:r>
              <a:rPr lang="en-US" spc="-1" dirty="0" err="1">
                <a:uFill>
                  <a:solidFill>
                    <a:srgbClr val="FFFFFF"/>
                  </a:solidFill>
                </a:uFill>
                <a:latin typeface="Arial"/>
              </a:rPr>
              <a:t>algoritmi</a:t>
            </a:r>
            <a:r>
              <a:rPr lang="en-US" spc="-1" dirty="0">
                <a:uFill>
                  <a:solidFill>
                    <a:srgbClr val="FFFFFF"/>
                  </a:solidFill>
                </a:uFill>
                <a:latin typeface="Arial"/>
              </a:rPr>
              <a:t> di Clustering </a:t>
            </a:r>
            <a:r>
              <a:rPr lang="en-US" spc="-1" dirty="0" err="1">
                <a:uFill>
                  <a:solidFill>
                    <a:srgbClr val="FFFFFF"/>
                  </a:solidFill>
                </a:uFill>
                <a:latin typeface="Arial"/>
              </a:rPr>
              <a:t>esistenti</a:t>
            </a:r>
            <a:r>
              <a:rPr lang="en-US" spc="-1" dirty="0">
                <a:uFill>
                  <a:solidFill>
                    <a:srgbClr val="FFFFFF"/>
                  </a:solidFill>
                </a:uFill>
                <a:latin typeface="Arial"/>
              </a:rPr>
              <a:t> in </a:t>
            </a:r>
            <a:r>
              <a:rPr lang="en-US" spc="-1" dirty="0" err="1">
                <a:uFill>
                  <a:solidFill>
                    <a:srgbClr val="FFFFFF"/>
                  </a:solidFill>
                </a:uFill>
                <a:latin typeface="Arial"/>
              </a:rPr>
              <a:t>letteratura</a:t>
            </a:r>
            <a:r>
              <a:rPr lang="en-US" spc="-1" dirty="0">
                <a:uFill>
                  <a:solidFill>
                    <a:srgbClr val="FFFFFF"/>
                  </a:solidFill>
                </a:uFill>
                <a:latin typeface="Arial"/>
              </a:rPr>
              <a:t> </a:t>
            </a:r>
            <a:r>
              <a:rPr lang="en-US" spc="-1" dirty="0" err="1">
                <a:uFill>
                  <a:solidFill>
                    <a:srgbClr val="FFFFFF"/>
                  </a:solidFill>
                </a:uFill>
                <a:latin typeface="Arial"/>
              </a:rPr>
              <a:t>si</a:t>
            </a:r>
            <a:r>
              <a:rPr lang="en-US" spc="-1" dirty="0">
                <a:uFill>
                  <a:solidFill>
                    <a:srgbClr val="FFFFFF"/>
                  </a:solidFill>
                </a:uFill>
                <a:latin typeface="Arial"/>
              </a:rPr>
              <a:t> </a:t>
            </a:r>
            <a:r>
              <a:rPr lang="en-US" spc="-1" dirty="0" err="1">
                <a:uFill>
                  <a:solidFill>
                    <a:srgbClr val="FFFFFF"/>
                  </a:solidFill>
                </a:uFill>
                <a:latin typeface="Arial"/>
              </a:rPr>
              <a:t>classificano</a:t>
            </a:r>
            <a:r>
              <a:rPr lang="en-US" spc="-1" dirty="0">
                <a:uFill>
                  <a:solidFill>
                    <a:srgbClr val="FFFFFF"/>
                  </a:solidFill>
                </a:uFill>
                <a:latin typeface="Arial"/>
              </a:rPr>
              <a:t> in </a:t>
            </a:r>
            <a:r>
              <a:rPr lang="en-US" spc="-1" dirty="0" err="1">
                <a:uFill>
                  <a:solidFill>
                    <a:srgbClr val="FFFFFF"/>
                  </a:solidFill>
                </a:uFill>
                <a:latin typeface="Arial"/>
              </a:rPr>
              <a:t>quattro</a:t>
            </a:r>
            <a:r>
              <a:rPr lang="en-US" spc="-1" dirty="0">
                <a:uFill>
                  <a:solidFill>
                    <a:srgbClr val="FFFFFF"/>
                  </a:solidFill>
                </a:uFill>
                <a:latin typeface="Arial"/>
              </a:rPr>
              <a:t> </a:t>
            </a:r>
            <a:r>
              <a:rPr lang="en-US" spc="-1" dirty="0" err="1">
                <a:uFill>
                  <a:solidFill>
                    <a:srgbClr val="FFFFFF"/>
                  </a:solidFill>
                </a:uFill>
                <a:latin typeface="Arial"/>
              </a:rPr>
              <a:t>categorie</a:t>
            </a:r>
            <a:r>
              <a:rPr lang="en-US" spc="-1" dirty="0">
                <a:uFill>
                  <a:solidFill>
                    <a:srgbClr val="FFFFFF"/>
                  </a:solidFill>
                </a:uFill>
                <a:latin typeface="Arial"/>
              </a:rPr>
              <a:t>, in base </a:t>
            </a:r>
            <a:r>
              <a:rPr lang="en-US" spc="-1" dirty="0" err="1">
                <a:uFill>
                  <a:solidFill>
                    <a:srgbClr val="FFFFFF"/>
                  </a:solidFill>
                </a:uFill>
                <a:latin typeface="Arial"/>
              </a:rPr>
              <a:t>alle</a:t>
            </a:r>
            <a:r>
              <a:rPr lang="en-US" spc="-1" dirty="0">
                <a:uFill>
                  <a:solidFill>
                    <a:srgbClr val="FFFFFF"/>
                  </a:solidFill>
                </a:uFill>
                <a:latin typeface="Arial"/>
              </a:rPr>
              <a:t> </a:t>
            </a:r>
            <a:r>
              <a:rPr lang="en-US" spc="-1" dirty="0" err="1">
                <a:uFill>
                  <a:solidFill>
                    <a:srgbClr val="FFFFFF"/>
                  </a:solidFill>
                </a:uFill>
                <a:latin typeface="Arial"/>
              </a:rPr>
              <a:t>informazioni</a:t>
            </a:r>
            <a:r>
              <a:rPr lang="en-US" spc="-1" dirty="0">
                <a:uFill>
                  <a:solidFill>
                    <a:srgbClr val="FFFFFF"/>
                  </a:solidFill>
                </a:uFill>
                <a:latin typeface="Arial"/>
              </a:rPr>
              <a:t> </a:t>
            </a:r>
            <a:r>
              <a:rPr lang="en-US" spc="-1" dirty="0" err="1">
                <a:uFill>
                  <a:solidFill>
                    <a:srgbClr val="FFFFFF"/>
                  </a:solidFill>
                </a:uFill>
                <a:latin typeface="Arial"/>
              </a:rPr>
              <a:t>usate</a:t>
            </a:r>
            <a:r>
              <a:rPr lang="en-US" spc="-1" dirty="0">
                <a:uFill>
                  <a:solidFill>
                    <a:srgbClr val="FFFFFF"/>
                  </a:solidFill>
                </a:uFill>
                <a:latin typeface="Arial"/>
              </a:rPr>
              <a:t> per </a:t>
            </a:r>
            <a:r>
              <a:rPr lang="en-US" spc="-1" dirty="0" err="1">
                <a:uFill>
                  <a:solidFill>
                    <a:srgbClr val="FFFFFF"/>
                  </a:solidFill>
                </a:uFill>
                <a:latin typeface="Arial"/>
              </a:rPr>
              <a:t>raggruppare</a:t>
            </a:r>
            <a:r>
              <a:rPr lang="en-US" spc="-1" dirty="0">
                <a:uFill>
                  <a:solidFill>
                    <a:srgbClr val="FFFFFF"/>
                  </a:solidFill>
                </a:uFill>
                <a:latin typeface="Arial"/>
              </a:rPr>
              <a:t> le </a:t>
            </a:r>
            <a:r>
              <a:rPr lang="en-US" spc="-1" dirty="0" err="1">
                <a:uFill>
                  <a:solidFill>
                    <a:srgbClr val="FFFFFF"/>
                  </a:solidFill>
                </a:uFill>
                <a:latin typeface="Arial"/>
              </a:rPr>
              <a:t>pagine</a:t>
            </a:r>
            <a:r>
              <a:rPr lang="en-US" spc="-1" dirty="0">
                <a:uFill>
                  <a:solidFill>
                    <a:srgbClr val="FFFFFF"/>
                  </a:solidFill>
                </a:uFill>
                <a:latin typeface="Arial"/>
              </a:rPr>
              <a:t> Web:</a:t>
            </a:r>
          </a:p>
          <a:p>
            <a:pPr>
              <a:lnSpc>
                <a:spcPct val="100000"/>
              </a:lnSpc>
            </a:pPr>
            <a:endParaRPr lang="en-US" spc="-1" dirty="0">
              <a:uFill>
                <a:solidFill>
                  <a:srgbClr val="FFFFFF"/>
                </a:solidFill>
              </a:uFill>
              <a:latin typeface="Arial"/>
            </a:endParaRPr>
          </a:p>
          <a:p>
            <a:pPr marL="285750" indent="-285750">
              <a:lnSpc>
                <a:spcPct val="100000"/>
              </a:lnSpc>
              <a:buFont typeface="Arial" panose="020B0604020202020204" pitchFamily="34" charset="0"/>
              <a:buChar char="•"/>
            </a:pPr>
            <a:r>
              <a:rPr lang="en-US" sz="1800" strike="noStrike" spc="-1" dirty="0" err="1">
                <a:uFill>
                  <a:solidFill>
                    <a:srgbClr val="FFFFFF"/>
                  </a:solidFill>
                </a:uFill>
                <a:latin typeface="Arial"/>
              </a:rPr>
              <a:t>Algoritmi</a:t>
            </a:r>
            <a:r>
              <a:rPr lang="en-US" sz="1800" strike="noStrike" spc="-1" dirty="0">
                <a:uFill>
                  <a:solidFill>
                    <a:srgbClr val="FFFFFF"/>
                  </a:solidFill>
                </a:uFill>
                <a:latin typeface="Arial"/>
              </a:rPr>
              <a:t> di Clustering </a:t>
            </a:r>
            <a:r>
              <a:rPr lang="en-US" sz="1800" strike="noStrike" spc="-1" dirty="0" err="1">
                <a:uFill>
                  <a:solidFill>
                    <a:srgbClr val="FFFFFF"/>
                  </a:solidFill>
                </a:uFill>
                <a:latin typeface="Arial"/>
              </a:rPr>
              <a:t>basati</a:t>
            </a:r>
            <a:r>
              <a:rPr lang="en-US" sz="1800" strike="noStrike" spc="-1" dirty="0">
                <a:uFill>
                  <a:solidFill>
                    <a:srgbClr val="FFFFFF"/>
                  </a:solidFill>
                </a:uFill>
                <a:latin typeface="Arial"/>
              </a:rPr>
              <a:t> </a:t>
            </a:r>
            <a:r>
              <a:rPr lang="en-US" sz="1800" strike="noStrike" spc="-1" dirty="0" err="1">
                <a:uFill>
                  <a:solidFill>
                    <a:srgbClr val="FFFFFF"/>
                  </a:solidFill>
                </a:uFill>
                <a:latin typeface="Arial"/>
              </a:rPr>
              <a:t>sul</a:t>
            </a:r>
            <a:r>
              <a:rPr lang="en-US" sz="1800" strike="noStrike" spc="-1" dirty="0">
                <a:uFill>
                  <a:solidFill>
                    <a:srgbClr val="FFFFFF"/>
                  </a:solidFill>
                </a:uFill>
                <a:latin typeface="Arial"/>
              </a:rPr>
              <a:t> </a:t>
            </a:r>
            <a:r>
              <a:rPr lang="en-US" sz="1800" strike="noStrike" spc="-1" dirty="0" err="1">
                <a:solidFill>
                  <a:srgbClr val="FF3333"/>
                </a:solidFill>
                <a:uFill>
                  <a:solidFill>
                    <a:srgbClr val="FFFFFF"/>
                  </a:solidFill>
                </a:uFill>
                <a:latin typeface="Arial"/>
              </a:rPr>
              <a:t>contenuto</a:t>
            </a:r>
            <a:r>
              <a:rPr lang="en-US" sz="1800" strike="noStrike" spc="-1" dirty="0">
                <a:solidFill>
                  <a:srgbClr val="FF3333"/>
                </a:solidFill>
                <a:uFill>
                  <a:solidFill>
                    <a:srgbClr val="FFFFFF"/>
                  </a:solidFill>
                </a:uFill>
                <a:latin typeface="Arial"/>
              </a:rPr>
              <a:t> </a:t>
            </a:r>
            <a:r>
              <a:rPr lang="en-US" sz="1800" strike="noStrike" spc="-1" dirty="0" err="1">
                <a:solidFill>
                  <a:srgbClr val="FF3333"/>
                </a:solidFill>
                <a:uFill>
                  <a:solidFill>
                    <a:srgbClr val="FFFFFF"/>
                  </a:solidFill>
                </a:uFill>
                <a:latin typeface="Arial"/>
              </a:rPr>
              <a:t>testuale</a:t>
            </a:r>
            <a:endParaRPr lang="en-US" spc="-1" dirty="0">
              <a:solidFill>
                <a:srgbClr val="FF3333"/>
              </a:solidFill>
              <a:uFill>
                <a:solidFill>
                  <a:srgbClr val="FFFFFF"/>
                </a:solidFill>
              </a:uFill>
              <a:latin typeface="Arial"/>
            </a:endParaRPr>
          </a:p>
          <a:p>
            <a:pPr marL="285750" indent="-285750">
              <a:lnSpc>
                <a:spcPct val="100000"/>
              </a:lnSpc>
              <a:buFont typeface="Arial" panose="020B0604020202020204" pitchFamily="34" charset="0"/>
              <a:buChar char="•"/>
            </a:pPr>
            <a:r>
              <a:rPr lang="en-US" spc="-1" dirty="0" err="1">
                <a:uFill>
                  <a:solidFill>
                    <a:srgbClr val="FFFFFF"/>
                  </a:solidFill>
                </a:uFill>
                <a:latin typeface="Arial"/>
              </a:rPr>
              <a:t>Algoritmi</a:t>
            </a:r>
            <a:r>
              <a:rPr lang="en-US" spc="-1" dirty="0">
                <a:uFill>
                  <a:solidFill>
                    <a:srgbClr val="FFFFFF"/>
                  </a:solidFill>
                </a:uFill>
                <a:latin typeface="Arial"/>
              </a:rPr>
              <a:t> di Clustering </a:t>
            </a:r>
            <a:r>
              <a:rPr lang="en-US" spc="-1" dirty="0" err="1">
                <a:uFill>
                  <a:solidFill>
                    <a:srgbClr val="FFFFFF"/>
                  </a:solidFill>
                </a:uFill>
                <a:latin typeface="Arial"/>
              </a:rPr>
              <a:t>basati</a:t>
            </a:r>
            <a:r>
              <a:rPr lang="en-US" spc="-1" dirty="0">
                <a:uFill>
                  <a:solidFill>
                    <a:srgbClr val="FFFFFF"/>
                  </a:solidFill>
                </a:uFill>
                <a:latin typeface="Arial"/>
              </a:rPr>
              <a:t> sui </a:t>
            </a:r>
            <a:r>
              <a:rPr lang="en-US" spc="-1" dirty="0">
                <a:solidFill>
                  <a:srgbClr val="FF3333"/>
                </a:solidFill>
                <a:uFill>
                  <a:solidFill>
                    <a:srgbClr val="FFFFFF"/>
                  </a:solidFill>
                </a:uFill>
                <a:latin typeface="Arial"/>
              </a:rPr>
              <a:t>Web log</a:t>
            </a:r>
          </a:p>
          <a:p>
            <a:pPr marL="285750" indent="-285750">
              <a:lnSpc>
                <a:spcPct val="100000"/>
              </a:lnSpc>
              <a:buFont typeface="Arial" panose="020B0604020202020204" pitchFamily="34" charset="0"/>
              <a:buChar char="•"/>
            </a:pPr>
            <a:r>
              <a:rPr lang="en-US" sz="1800" strike="noStrike" spc="-1" dirty="0" err="1">
                <a:uFill>
                  <a:solidFill>
                    <a:srgbClr val="FFFFFF"/>
                  </a:solidFill>
                </a:uFill>
                <a:latin typeface="Arial"/>
              </a:rPr>
              <a:t>Algoritmi</a:t>
            </a:r>
            <a:r>
              <a:rPr lang="en-US" sz="1800" strike="noStrike" spc="-1" dirty="0">
                <a:uFill>
                  <a:solidFill>
                    <a:srgbClr val="FFFFFF"/>
                  </a:solidFill>
                </a:uFill>
                <a:latin typeface="Arial"/>
              </a:rPr>
              <a:t> di Clustering </a:t>
            </a:r>
            <a:r>
              <a:rPr lang="en-US" sz="1800" strike="noStrike" spc="-1" dirty="0" err="1">
                <a:uFill>
                  <a:solidFill>
                    <a:srgbClr val="FFFFFF"/>
                  </a:solidFill>
                </a:uFill>
                <a:latin typeface="Arial"/>
              </a:rPr>
              <a:t>basat</a:t>
            </a:r>
            <a:r>
              <a:rPr lang="en-US" spc="-1" dirty="0" err="1">
                <a:uFill>
                  <a:solidFill>
                    <a:srgbClr val="FFFFFF"/>
                  </a:solidFill>
                </a:uFill>
                <a:latin typeface="Arial"/>
              </a:rPr>
              <a:t>i</a:t>
            </a:r>
            <a:r>
              <a:rPr lang="en-US" spc="-1" dirty="0">
                <a:uFill>
                  <a:solidFill>
                    <a:srgbClr val="FFFFFF"/>
                  </a:solidFill>
                </a:uFill>
                <a:latin typeface="Arial"/>
              </a:rPr>
              <a:t> </a:t>
            </a:r>
            <a:r>
              <a:rPr lang="en-US" spc="-1" dirty="0" err="1">
                <a:uFill>
                  <a:solidFill>
                    <a:srgbClr val="FFFFFF"/>
                  </a:solidFill>
                </a:uFill>
                <a:latin typeface="Arial"/>
              </a:rPr>
              <a:t>sulla</a:t>
            </a:r>
            <a:r>
              <a:rPr lang="en-US" spc="-1" dirty="0">
                <a:uFill>
                  <a:solidFill>
                    <a:srgbClr val="FFFFFF"/>
                  </a:solidFill>
                </a:uFill>
                <a:latin typeface="Arial"/>
              </a:rPr>
              <a:t> </a:t>
            </a:r>
            <a:r>
              <a:rPr lang="en-US" sz="1800" strike="noStrike" spc="-1" dirty="0" err="1">
                <a:uFill>
                  <a:solidFill>
                    <a:srgbClr val="FFFFFF"/>
                  </a:solidFill>
                </a:uFill>
                <a:latin typeface="Arial"/>
              </a:rPr>
              <a:t>struttura</a:t>
            </a:r>
            <a:r>
              <a:rPr lang="en-US" sz="1800" strike="noStrike" spc="-1" dirty="0">
                <a:uFill>
                  <a:solidFill>
                    <a:srgbClr val="FFFFFF"/>
                  </a:solidFill>
                </a:uFill>
                <a:latin typeface="Arial"/>
              </a:rPr>
              <a:t> </a:t>
            </a:r>
            <a:r>
              <a:rPr lang="en-US" sz="1800" strike="noStrike" spc="-1" dirty="0">
                <a:solidFill>
                  <a:srgbClr val="FF3333"/>
                </a:solidFill>
                <a:uFill>
                  <a:solidFill>
                    <a:srgbClr val="FFFFFF"/>
                  </a:solidFill>
                </a:uFill>
                <a:latin typeface="Arial"/>
              </a:rPr>
              <a:t>HTML</a:t>
            </a:r>
          </a:p>
          <a:p>
            <a:pPr marL="285750" indent="-285750">
              <a:lnSpc>
                <a:spcPct val="100000"/>
              </a:lnSpc>
              <a:buFont typeface="Arial" panose="020B0604020202020204" pitchFamily="34" charset="0"/>
              <a:buChar char="•"/>
            </a:pPr>
            <a:r>
              <a:rPr lang="en-US" spc="-1" dirty="0" err="1">
                <a:uFill>
                  <a:solidFill>
                    <a:srgbClr val="FFFFFF"/>
                  </a:solidFill>
                </a:uFill>
                <a:latin typeface="Arial"/>
              </a:rPr>
              <a:t>Algoritmi</a:t>
            </a:r>
            <a:r>
              <a:rPr lang="en-US" spc="-1" dirty="0">
                <a:uFill>
                  <a:solidFill>
                    <a:srgbClr val="FFFFFF"/>
                  </a:solidFill>
                </a:uFill>
                <a:latin typeface="Arial"/>
              </a:rPr>
              <a:t> di Clustering </a:t>
            </a:r>
            <a:r>
              <a:rPr lang="en-US" spc="-1" dirty="0" err="1">
                <a:uFill>
                  <a:solidFill>
                    <a:srgbClr val="FFFFFF"/>
                  </a:solidFill>
                </a:uFill>
                <a:latin typeface="Arial"/>
              </a:rPr>
              <a:t>basati</a:t>
            </a:r>
            <a:r>
              <a:rPr lang="en-US" spc="-1" dirty="0">
                <a:uFill>
                  <a:solidFill>
                    <a:srgbClr val="FFFFFF"/>
                  </a:solidFill>
                </a:uFill>
                <a:latin typeface="Arial"/>
              </a:rPr>
              <a:t> </a:t>
            </a:r>
            <a:r>
              <a:rPr lang="en-US" spc="-1" dirty="0" err="1">
                <a:uFill>
                  <a:solidFill>
                    <a:srgbClr val="FFFFFF"/>
                  </a:solidFill>
                </a:uFill>
                <a:latin typeface="Arial"/>
              </a:rPr>
              <a:t>sulla</a:t>
            </a:r>
            <a:r>
              <a:rPr lang="en-US" spc="-1" dirty="0">
                <a:uFill>
                  <a:solidFill>
                    <a:srgbClr val="FFFFFF"/>
                  </a:solidFill>
                </a:uFill>
                <a:latin typeface="Arial"/>
              </a:rPr>
              <a:t> </a:t>
            </a:r>
            <a:r>
              <a:rPr lang="en-US" spc="-1" dirty="0" err="1">
                <a:uFill>
                  <a:solidFill>
                    <a:srgbClr val="FFFFFF"/>
                  </a:solidFill>
                </a:uFill>
                <a:latin typeface="Arial"/>
              </a:rPr>
              <a:t>struttura</a:t>
            </a:r>
            <a:r>
              <a:rPr lang="en-US" spc="-1" dirty="0">
                <a:uFill>
                  <a:solidFill>
                    <a:srgbClr val="FFFFFF"/>
                  </a:solidFill>
                </a:uFill>
                <a:latin typeface="Arial"/>
              </a:rPr>
              <a:t> ad </a:t>
            </a:r>
            <a:r>
              <a:rPr lang="en-US" spc="-1" dirty="0">
                <a:solidFill>
                  <a:srgbClr val="FF3333"/>
                </a:solidFill>
                <a:uFill>
                  <a:solidFill>
                    <a:srgbClr val="FFFFFF"/>
                  </a:solidFill>
                </a:uFill>
                <a:latin typeface="Arial"/>
              </a:rPr>
              <a:t>hyperlink</a:t>
            </a:r>
            <a:endParaRPr lang="en-US" sz="1800" strike="noStrike" spc="-1" dirty="0">
              <a:solidFill>
                <a:srgbClr val="FF3333"/>
              </a:solidFill>
              <a:uFill>
                <a:solidFill>
                  <a:srgbClr val="FFFFFF"/>
                </a:solidFill>
              </a:uFill>
              <a:latin typeface="Arial"/>
            </a:endParaRPr>
          </a:p>
        </p:txBody>
      </p:sp>
    </p:spTree>
    <p:extLst>
      <p:ext uri="{BB962C8B-B14F-4D97-AF65-F5344CB8AC3E}">
        <p14:creationId xmlns:p14="http://schemas.microsoft.com/office/powerpoint/2010/main" val="309423087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Limitazioni</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7</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0"/>
            <a:ext cx="8288640" cy="421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750" indent="-285750">
              <a:lnSpc>
                <a:spcPct val="100000"/>
              </a:lnSpc>
              <a:buFont typeface="Arial" panose="020B0604020202020204" pitchFamily="34" charset="0"/>
              <a:buChar char="•"/>
            </a:pPr>
            <a:r>
              <a:rPr lang="en-US" spc="-1" dirty="0">
                <a:uFill>
                  <a:solidFill>
                    <a:srgbClr val="FFFFFF"/>
                  </a:solidFill>
                </a:uFill>
              </a:rPr>
              <a:t>Il </a:t>
            </a:r>
            <a:r>
              <a:rPr lang="en-US" spc="-1" dirty="0" err="1">
                <a:solidFill>
                  <a:srgbClr val="FF3333"/>
                </a:solidFill>
                <a:uFill>
                  <a:solidFill>
                    <a:srgbClr val="FFFFFF"/>
                  </a:solidFill>
                </a:uFill>
              </a:rPr>
              <a:t>contenuto</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testuale</a:t>
            </a:r>
            <a:r>
              <a:rPr lang="en-US" spc="-1" dirty="0">
                <a:solidFill>
                  <a:srgbClr val="FF3333"/>
                </a:solidFill>
                <a:uFill>
                  <a:solidFill>
                    <a:srgbClr val="FFFFFF"/>
                  </a:solidFill>
                </a:uFill>
              </a:rPr>
              <a:t> </a:t>
            </a:r>
            <a:r>
              <a:rPr lang="en-US" spc="-1" dirty="0" err="1">
                <a:uFill>
                  <a:solidFill>
                    <a:srgbClr val="FFFFFF"/>
                  </a:solidFill>
                </a:uFill>
              </a:rPr>
              <a:t>delle</a:t>
            </a:r>
            <a:r>
              <a:rPr lang="en-US" spc="-1" dirty="0">
                <a:uFill>
                  <a:solidFill>
                    <a:srgbClr val="FFFFFF"/>
                  </a:solidFill>
                </a:uFill>
              </a:rPr>
              <a:t> </a:t>
            </a:r>
            <a:r>
              <a:rPr lang="en-US" spc="-1" dirty="0" err="1">
                <a:uFill>
                  <a:solidFill>
                    <a:srgbClr val="FFFFFF"/>
                  </a:solidFill>
                </a:uFill>
              </a:rPr>
              <a:t>pagine</a:t>
            </a:r>
            <a:r>
              <a:rPr lang="en-US" spc="-1" dirty="0">
                <a:uFill>
                  <a:solidFill>
                    <a:srgbClr val="FFFFFF"/>
                  </a:solidFill>
                </a:uFill>
              </a:rPr>
              <a:t> Web, </a:t>
            </a:r>
            <a:r>
              <a:rPr lang="en-US" spc="-1" dirty="0" err="1">
                <a:uFill>
                  <a:solidFill>
                    <a:srgbClr val="FFFFFF"/>
                  </a:solidFill>
                </a:uFill>
              </a:rPr>
              <a:t>pur</a:t>
            </a:r>
            <a:r>
              <a:rPr lang="en-US" spc="-1" dirty="0">
                <a:uFill>
                  <a:solidFill>
                    <a:srgbClr val="FFFFFF"/>
                  </a:solidFill>
                </a:uFill>
              </a:rPr>
              <a:t> </a:t>
            </a:r>
            <a:r>
              <a:rPr lang="en-US" spc="-1" dirty="0" err="1">
                <a:uFill>
                  <a:solidFill>
                    <a:srgbClr val="FFFFFF"/>
                  </a:solidFill>
                </a:uFill>
              </a:rPr>
              <a:t>avendo</a:t>
            </a:r>
            <a:r>
              <a:rPr lang="en-US" spc="-1" dirty="0">
                <a:uFill>
                  <a:solidFill>
                    <a:srgbClr val="FFFFFF"/>
                  </a:solidFill>
                </a:uFill>
              </a:rPr>
              <a:t> lo </a:t>
            </a:r>
            <a:r>
              <a:rPr lang="en-US" spc="-1" dirty="0" err="1">
                <a:uFill>
                  <a:solidFill>
                    <a:srgbClr val="FFFFFF"/>
                  </a:solidFill>
                </a:uFill>
              </a:rPr>
              <a:t>stesso</a:t>
            </a:r>
            <a:r>
              <a:rPr lang="en-US" spc="-1" dirty="0">
                <a:uFill>
                  <a:solidFill>
                    <a:srgbClr val="FFFFFF"/>
                  </a:solidFill>
                </a:uFill>
              </a:rPr>
              <a:t> </a:t>
            </a:r>
            <a:r>
              <a:rPr lang="en-US" spc="-1" dirty="0" err="1">
                <a:uFill>
                  <a:solidFill>
                    <a:srgbClr val="FFFFFF"/>
                  </a:solidFill>
                </a:uFill>
              </a:rPr>
              <a:t>contenuto</a:t>
            </a:r>
            <a:r>
              <a:rPr lang="en-US" spc="-1" dirty="0">
                <a:uFill>
                  <a:solidFill>
                    <a:srgbClr val="FFFFFF"/>
                  </a:solidFill>
                </a:uFill>
              </a:rPr>
              <a:t> </a:t>
            </a:r>
            <a:r>
              <a:rPr lang="en-US" spc="-1" dirty="0" err="1">
                <a:uFill>
                  <a:solidFill>
                    <a:srgbClr val="FFFFFF"/>
                  </a:solidFill>
                </a:uFill>
              </a:rPr>
              <a:t>informativo</a:t>
            </a:r>
            <a:r>
              <a:rPr lang="en-US" spc="-1" dirty="0">
                <a:uFill>
                  <a:solidFill>
                    <a:srgbClr val="FFFFFF"/>
                  </a:solidFill>
                </a:uFill>
              </a:rPr>
              <a:t>, </a:t>
            </a:r>
            <a:r>
              <a:rPr lang="en-US" spc="-1" dirty="0" err="1">
                <a:uFill>
                  <a:solidFill>
                    <a:srgbClr val="FFFFFF"/>
                  </a:solidFill>
                </a:uFill>
              </a:rPr>
              <a:t>potrebbero</a:t>
            </a:r>
            <a:r>
              <a:rPr lang="en-US" spc="-1" dirty="0">
                <a:uFill>
                  <a:solidFill>
                    <a:srgbClr val="FFFFFF"/>
                  </a:solidFill>
                </a:uFill>
              </a:rPr>
              <a:t> </a:t>
            </a:r>
            <a:r>
              <a:rPr lang="en-US" spc="-1" dirty="0" err="1">
                <a:uFill>
                  <a:solidFill>
                    <a:srgbClr val="FFFFFF"/>
                  </a:solidFill>
                </a:uFill>
              </a:rPr>
              <a:t>essere</a:t>
            </a:r>
            <a:r>
              <a:rPr lang="en-US" spc="-1" dirty="0">
                <a:uFill>
                  <a:solidFill>
                    <a:srgbClr val="FFFFFF"/>
                  </a:solidFill>
                </a:uFill>
              </a:rPr>
              <a:t> </a:t>
            </a:r>
            <a:r>
              <a:rPr lang="en-US" spc="-1" dirty="0" err="1">
                <a:uFill>
                  <a:solidFill>
                    <a:srgbClr val="FFFFFF"/>
                  </a:solidFill>
                </a:uFill>
              </a:rPr>
              <a:t>contestualmente</a:t>
            </a:r>
            <a:r>
              <a:rPr lang="en-US" spc="-1" dirty="0">
                <a:uFill>
                  <a:solidFill>
                    <a:srgbClr val="FFFFFF"/>
                  </a:solidFill>
                </a:uFill>
              </a:rPr>
              <a:t> </a:t>
            </a:r>
            <a:r>
              <a:rPr lang="en-US" spc="-1" dirty="0" err="1">
                <a:uFill>
                  <a:solidFill>
                    <a:srgbClr val="FFFFFF"/>
                  </a:solidFill>
                </a:uFill>
              </a:rPr>
              <a:t>differenti</a:t>
            </a:r>
            <a:r>
              <a:rPr lang="en-US" spc="-1" dirty="0">
                <a:uFill>
                  <a:solidFill>
                    <a:srgbClr val="FFFFFF"/>
                  </a:solidFill>
                </a:uFill>
              </a:rPr>
              <a:t>.</a:t>
            </a:r>
          </a:p>
          <a:p>
            <a:pPr>
              <a:lnSpc>
                <a:spcPct val="100000"/>
              </a:lnSpc>
            </a:pPr>
            <a:endParaRPr lang="en-US" spc="-1" dirty="0">
              <a:solidFill>
                <a:srgbClr val="FF3333"/>
              </a:solidFill>
              <a:uFill>
                <a:solidFill>
                  <a:srgbClr val="FFFFFF"/>
                </a:solidFill>
              </a:uFill>
            </a:endParaRPr>
          </a:p>
          <a:p>
            <a:pPr marL="285750" indent="-285750">
              <a:lnSpc>
                <a:spcPct val="100000"/>
              </a:lnSpc>
              <a:buFont typeface="Arial" panose="020B0604020202020204" pitchFamily="34" charset="0"/>
              <a:buChar char="•"/>
            </a:pPr>
            <a:r>
              <a:rPr lang="en-US" spc="-1" dirty="0">
                <a:uFill>
                  <a:solidFill>
                    <a:srgbClr val="FFFFFF"/>
                  </a:solidFill>
                </a:uFill>
              </a:rPr>
              <a:t>I </a:t>
            </a:r>
            <a:r>
              <a:rPr lang="en-US" spc="-1" dirty="0">
                <a:solidFill>
                  <a:srgbClr val="FF3333"/>
                </a:solidFill>
                <a:uFill>
                  <a:solidFill>
                    <a:srgbClr val="FFFFFF"/>
                  </a:solidFill>
                </a:uFill>
              </a:rPr>
              <a:t>Web log </a:t>
            </a:r>
            <a:r>
              <a:rPr lang="en-US" spc="-1" dirty="0" err="1">
                <a:uFill>
                  <a:solidFill>
                    <a:srgbClr val="FFFFFF"/>
                  </a:solidFill>
                </a:uFill>
              </a:rPr>
              <a:t>potrebbero</a:t>
            </a:r>
            <a:r>
              <a:rPr lang="en-US" spc="-1" dirty="0">
                <a:uFill>
                  <a:solidFill>
                    <a:srgbClr val="FFFFFF"/>
                  </a:solidFill>
                </a:uFill>
              </a:rPr>
              <a:t> </a:t>
            </a:r>
            <a:r>
              <a:rPr lang="en-US" spc="-1" dirty="0" err="1">
                <a:uFill>
                  <a:solidFill>
                    <a:srgbClr val="FFFFFF"/>
                  </a:solidFill>
                </a:uFill>
              </a:rPr>
              <a:t>produrre</a:t>
            </a:r>
            <a:r>
              <a:rPr lang="en-US" spc="-1" dirty="0">
                <a:uFill>
                  <a:solidFill>
                    <a:srgbClr val="FFFFFF"/>
                  </a:solidFill>
                </a:uFill>
              </a:rPr>
              <a:t> Cluster </a:t>
            </a:r>
            <a:r>
              <a:rPr lang="en-US" spc="-1" dirty="0" err="1">
                <a:uFill>
                  <a:solidFill>
                    <a:srgbClr val="FFFFFF"/>
                  </a:solidFill>
                </a:uFill>
              </a:rPr>
              <a:t>differenti</a:t>
            </a:r>
            <a:r>
              <a:rPr lang="en-US" spc="-1" dirty="0">
                <a:uFill>
                  <a:solidFill>
                    <a:srgbClr val="FFFFFF"/>
                  </a:solidFill>
                </a:uFill>
              </a:rPr>
              <a:t> di </a:t>
            </a:r>
            <a:r>
              <a:rPr lang="en-US" spc="-1" dirty="0" err="1">
                <a:uFill>
                  <a:solidFill>
                    <a:srgbClr val="FFFFFF"/>
                  </a:solidFill>
                </a:uFill>
              </a:rPr>
              <a:t>pagine</a:t>
            </a:r>
            <a:r>
              <a:rPr lang="en-US" spc="-1" dirty="0">
                <a:uFill>
                  <a:solidFill>
                    <a:srgbClr val="FFFFFF"/>
                  </a:solidFill>
                </a:uFill>
              </a:rPr>
              <a:t> Web, in base ad </a:t>
            </a:r>
            <a:r>
              <a:rPr lang="en-US" spc="-1" dirty="0" err="1">
                <a:uFill>
                  <a:solidFill>
                    <a:srgbClr val="FFFFFF"/>
                  </a:solidFill>
                </a:uFill>
              </a:rPr>
              <a:t>ogni</a:t>
            </a:r>
            <a:r>
              <a:rPr lang="en-US" spc="-1" dirty="0">
                <a:uFill>
                  <a:solidFill>
                    <a:srgbClr val="FFFFFF"/>
                  </a:solidFill>
                </a:uFill>
              </a:rPr>
              <a:t> </a:t>
            </a:r>
            <a:r>
              <a:rPr lang="en-US" spc="-1" dirty="0" err="1">
                <a:uFill>
                  <a:solidFill>
                    <a:srgbClr val="FFFFFF"/>
                  </a:solidFill>
                </a:uFill>
              </a:rPr>
              <a:t>profilo</a:t>
            </a:r>
            <a:r>
              <a:rPr lang="en-US" spc="-1" dirty="0">
                <a:uFill>
                  <a:solidFill>
                    <a:srgbClr val="FFFFFF"/>
                  </a:solidFill>
                </a:uFill>
              </a:rPr>
              <a:t> </a:t>
            </a:r>
            <a:r>
              <a:rPr lang="en-US" spc="-1" dirty="0" err="1">
                <a:uFill>
                  <a:solidFill>
                    <a:srgbClr val="FFFFFF"/>
                  </a:solidFill>
                </a:uFill>
              </a:rPr>
              <a:t>utente</a:t>
            </a:r>
            <a:r>
              <a:rPr lang="en-US" spc="-1" dirty="0">
                <a:uFill>
                  <a:solidFill>
                    <a:srgbClr val="FFFFFF"/>
                  </a:solidFill>
                </a:uFill>
              </a:rPr>
              <a:t>.</a:t>
            </a:r>
          </a:p>
          <a:p>
            <a:pPr>
              <a:lnSpc>
                <a:spcPct val="100000"/>
              </a:lnSpc>
            </a:pPr>
            <a:endParaRPr lang="en-US" spc="-1" dirty="0">
              <a:solidFill>
                <a:srgbClr val="FF3333"/>
              </a:solidFill>
              <a:uFill>
                <a:solidFill>
                  <a:srgbClr val="FFFFFF"/>
                </a:solidFill>
              </a:uFill>
            </a:endParaRPr>
          </a:p>
          <a:p>
            <a:pPr marL="285750" indent="-285750">
              <a:lnSpc>
                <a:spcPct val="100000"/>
              </a:lnSpc>
              <a:buFont typeface="Arial" panose="020B0604020202020204" pitchFamily="34" charset="0"/>
              <a:buChar char="•"/>
            </a:pPr>
            <a:r>
              <a:rPr lang="en-US" spc="-1" dirty="0">
                <a:uFill>
                  <a:solidFill>
                    <a:srgbClr val="FFFFFF"/>
                  </a:solidFill>
                </a:uFill>
              </a:rPr>
              <a:t>La </a:t>
            </a:r>
            <a:r>
              <a:rPr lang="en-US" spc="-1" dirty="0" err="1">
                <a:uFill>
                  <a:solidFill>
                    <a:srgbClr val="FFFFFF"/>
                  </a:solidFill>
                </a:uFill>
              </a:rPr>
              <a:t>qualità</a:t>
            </a:r>
            <a:r>
              <a:rPr lang="en-US" spc="-1" dirty="0">
                <a:uFill>
                  <a:solidFill>
                    <a:srgbClr val="FFFFFF"/>
                  </a:solidFill>
                </a:uFill>
              </a:rPr>
              <a:t> </a:t>
            </a:r>
            <a:r>
              <a:rPr lang="en-US" spc="-1" dirty="0" err="1">
                <a:uFill>
                  <a:solidFill>
                    <a:srgbClr val="FFFFFF"/>
                  </a:solidFill>
                </a:uFill>
              </a:rPr>
              <a:t>dei</a:t>
            </a:r>
            <a:r>
              <a:rPr lang="en-US" spc="-1" dirty="0">
                <a:uFill>
                  <a:solidFill>
                    <a:srgbClr val="FFFFFF"/>
                  </a:solidFill>
                </a:uFill>
              </a:rPr>
              <a:t> Cluster, </a:t>
            </a:r>
            <a:r>
              <a:rPr lang="en-US" spc="-1" dirty="0" err="1">
                <a:uFill>
                  <a:solidFill>
                    <a:srgbClr val="FFFFFF"/>
                  </a:solidFill>
                </a:uFill>
              </a:rPr>
              <a:t>generati</a:t>
            </a:r>
            <a:r>
              <a:rPr lang="en-US" spc="-1" dirty="0">
                <a:uFill>
                  <a:solidFill>
                    <a:srgbClr val="FFFFFF"/>
                  </a:solidFill>
                </a:uFill>
              </a:rPr>
              <a:t> in base </a:t>
            </a:r>
            <a:r>
              <a:rPr lang="en-US" spc="-1" dirty="0" err="1">
                <a:uFill>
                  <a:solidFill>
                    <a:srgbClr val="FFFFFF"/>
                  </a:solidFill>
                </a:uFill>
              </a:rPr>
              <a:t>alla</a:t>
            </a:r>
            <a:r>
              <a:rPr lang="en-US" spc="-1" dirty="0">
                <a:uFill>
                  <a:solidFill>
                    <a:srgbClr val="FFFFFF"/>
                  </a:solidFill>
                </a:uFill>
              </a:rPr>
              <a:t> </a:t>
            </a:r>
            <a:r>
              <a:rPr lang="en-US" spc="-1" dirty="0" err="1">
                <a:uFill>
                  <a:solidFill>
                    <a:srgbClr val="FFFFFF"/>
                  </a:solidFill>
                </a:uFill>
              </a:rPr>
              <a:t>struttura</a:t>
            </a:r>
            <a:r>
              <a:rPr lang="en-US" spc="-1" dirty="0">
                <a:uFill>
                  <a:solidFill>
                    <a:srgbClr val="FFFFFF"/>
                  </a:solidFill>
                </a:uFill>
              </a:rPr>
              <a:t> </a:t>
            </a:r>
            <a:r>
              <a:rPr lang="en-US" spc="-1" dirty="0">
                <a:solidFill>
                  <a:srgbClr val="FF3333"/>
                </a:solidFill>
                <a:uFill>
                  <a:solidFill>
                    <a:srgbClr val="FFFFFF"/>
                  </a:solidFill>
                </a:uFill>
              </a:rPr>
              <a:t>HTML</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a:t>
            </a:r>
            <a:r>
              <a:rPr lang="en-US" spc="-1" dirty="0" err="1">
                <a:uFill>
                  <a:solidFill>
                    <a:srgbClr val="FFFFFF"/>
                  </a:solidFill>
                </a:uFill>
              </a:rPr>
              <a:t>pagine</a:t>
            </a:r>
            <a:r>
              <a:rPr lang="en-US" spc="-1" dirty="0">
                <a:uFill>
                  <a:solidFill>
                    <a:srgbClr val="FFFFFF"/>
                  </a:solidFill>
                </a:uFill>
              </a:rPr>
              <a:t> Web, </a:t>
            </a:r>
            <a:r>
              <a:rPr lang="en-US" spc="-1" dirty="0" err="1">
                <a:uFill>
                  <a:solidFill>
                    <a:srgbClr val="FFFFFF"/>
                  </a:solidFill>
                </a:uFill>
              </a:rPr>
              <a:t>potrebbe</a:t>
            </a:r>
            <a:r>
              <a:rPr lang="en-US" spc="-1" dirty="0">
                <a:uFill>
                  <a:solidFill>
                    <a:srgbClr val="FFFFFF"/>
                  </a:solidFill>
                </a:uFill>
              </a:rPr>
              <a:t> </a:t>
            </a:r>
            <a:r>
              <a:rPr lang="en-US" spc="-1" dirty="0" err="1">
                <a:uFill>
                  <a:solidFill>
                    <a:srgbClr val="FFFFFF"/>
                  </a:solidFill>
                </a:uFill>
              </a:rPr>
              <a:t>abbassarsi</a:t>
            </a:r>
            <a:r>
              <a:rPr lang="en-US" spc="-1" dirty="0">
                <a:uFill>
                  <a:solidFill>
                    <a:srgbClr val="FFFFFF"/>
                  </a:solidFill>
                </a:uFill>
              </a:rPr>
              <a:t> se </a:t>
            </a:r>
            <a:r>
              <a:rPr lang="en-US" spc="-1" dirty="0" err="1">
                <a:uFill>
                  <a:solidFill>
                    <a:srgbClr val="FFFFFF"/>
                  </a:solidFill>
                </a:uFill>
              </a:rPr>
              <a:t>i</a:t>
            </a:r>
            <a:r>
              <a:rPr lang="en-US" spc="-1" dirty="0">
                <a:uFill>
                  <a:solidFill>
                    <a:srgbClr val="FFFFFF"/>
                  </a:solidFill>
                </a:uFill>
              </a:rPr>
              <a:t> tag </a:t>
            </a:r>
            <a:r>
              <a:rPr lang="en-US" spc="-1" dirty="0" err="1">
                <a:uFill>
                  <a:solidFill>
                    <a:srgbClr val="FFFFFF"/>
                  </a:solidFill>
                </a:uFill>
              </a:rPr>
              <a:t>sono</a:t>
            </a:r>
            <a:r>
              <a:rPr lang="en-US" spc="-1" dirty="0">
                <a:uFill>
                  <a:solidFill>
                    <a:srgbClr val="FFFFFF"/>
                  </a:solidFill>
                </a:uFill>
              </a:rPr>
              <a:t> </a:t>
            </a:r>
            <a:r>
              <a:rPr lang="en-US" spc="-1" dirty="0" err="1">
                <a:uFill>
                  <a:solidFill>
                    <a:srgbClr val="FFFFFF"/>
                  </a:solidFill>
                </a:uFill>
              </a:rPr>
              <a:t>differenti</a:t>
            </a:r>
            <a:r>
              <a:rPr lang="en-US" spc="-1" dirty="0">
                <a:uFill>
                  <a:solidFill>
                    <a:srgbClr val="FFFFFF"/>
                  </a:solidFill>
                </a:uFill>
              </a:rPr>
              <a:t> ma </a:t>
            </a:r>
            <a:r>
              <a:rPr lang="en-US" spc="-1" dirty="0" err="1">
                <a:uFill>
                  <a:solidFill>
                    <a:srgbClr val="FFFFFF"/>
                  </a:solidFill>
                </a:uFill>
              </a:rPr>
              <a:t>offrono</a:t>
            </a:r>
            <a:r>
              <a:rPr lang="en-US" spc="-1" dirty="0">
                <a:uFill>
                  <a:solidFill>
                    <a:srgbClr val="FFFFFF"/>
                  </a:solidFill>
                </a:uFill>
              </a:rPr>
              <a:t> </a:t>
            </a:r>
            <a:r>
              <a:rPr lang="en-US" spc="-1" dirty="0" err="1">
                <a:uFill>
                  <a:solidFill>
                    <a:srgbClr val="FFFFFF"/>
                  </a:solidFill>
                </a:uFill>
              </a:rPr>
              <a:t>una</a:t>
            </a:r>
            <a:r>
              <a:rPr lang="en-US" spc="-1" dirty="0">
                <a:uFill>
                  <a:solidFill>
                    <a:srgbClr val="FFFFFF"/>
                  </a:solidFill>
                </a:uFill>
              </a:rPr>
              <a:t> </a:t>
            </a:r>
            <a:r>
              <a:rPr lang="en-US" spc="-1" dirty="0" err="1">
                <a:uFill>
                  <a:solidFill>
                    <a:srgbClr val="FFFFFF"/>
                  </a:solidFill>
                </a:uFill>
              </a:rPr>
              <a:t>visualizzazione</a:t>
            </a:r>
            <a:r>
              <a:rPr lang="en-US" spc="-1" dirty="0">
                <a:uFill>
                  <a:solidFill>
                    <a:srgbClr val="FFFFFF"/>
                  </a:solidFill>
                </a:uFill>
              </a:rPr>
              <a:t> simile.</a:t>
            </a:r>
          </a:p>
          <a:p>
            <a:pPr marL="285750" indent="-285750">
              <a:lnSpc>
                <a:spcPct val="100000"/>
              </a:lnSpc>
              <a:buFont typeface="Arial" panose="020B0604020202020204" pitchFamily="34" charset="0"/>
              <a:buChar char="•"/>
            </a:pPr>
            <a:endParaRPr lang="en-US" spc="-1" dirty="0">
              <a:solidFill>
                <a:srgbClr val="FF3333"/>
              </a:solidFill>
              <a:uFill>
                <a:solidFill>
                  <a:srgbClr val="FFFFFF"/>
                </a:solidFill>
              </a:uFill>
            </a:endParaRPr>
          </a:p>
          <a:p>
            <a:pPr marL="285750" indent="-285750">
              <a:lnSpc>
                <a:spcPct val="100000"/>
              </a:lnSpc>
              <a:buFont typeface="Arial" panose="020B0604020202020204" pitchFamily="34" charset="0"/>
              <a:buChar char="•"/>
            </a:pPr>
            <a:r>
              <a:rPr lang="en-US" spc="-1" dirty="0">
                <a:uFill>
                  <a:solidFill>
                    <a:srgbClr val="FFFFFF"/>
                  </a:solidFill>
                </a:uFill>
              </a:rPr>
              <a:t>Se non vi </a:t>
            </a:r>
            <a:r>
              <a:rPr lang="en-US" spc="-1" dirty="0" err="1">
                <a:uFill>
                  <a:solidFill>
                    <a:srgbClr val="FFFFFF"/>
                  </a:solidFill>
                </a:uFill>
              </a:rPr>
              <a:t>sono</a:t>
            </a:r>
            <a:r>
              <a:rPr lang="en-US" spc="-1" dirty="0">
                <a:uFill>
                  <a:solidFill>
                    <a:srgbClr val="FFFFFF"/>
                  </a:solidFill>
                </a:uFill>
              </a:rPr>
              <a:t> </a:t>
            </a:r>
            <a:r>
              <a:rPr lang="en-US" spc="-1" dirty="0" err="1">
                <a:uFill>
                  <a:solidFill>
                    <a:srgbClr val="FFFFFF"/>
                  </a:solidFill>
                </a:uFill>
              </a:rPr>
              <a:t>sufficienti</a:t>
            </a:r>
            <a:r>
              <a:rPr lang="en-US" spc="-1" dirty="0">
                <a:uFill>
                  <a:solidFill>
                    <a:srgbClr val="FFFFFF"/>
                  </a:solidFill>
                </a:uFill>
              </a:rPr>
              <a:t> </a:t>
            </a:r>
            <a:r>
              <a:rPr lang="en-US" spc="-1" dirty="0" err="1">
                <a:uFill>
                  <a:solidFill>
                    <a:srgbClr val="FFFFFF"/>
                  </a:solidFill>
                </a:uFill>
              </a:rPr>
              <a:t>relazioni</a:t>
            </a:r>
            <a:r>
              <a:rPr lang="en-US" spc="-1" dirty="0">
                <a:uFill>
                  <a:solidFill>
                    <a:srgbClr val="FFFFFF"/>
                  </a:solidFill>
                </a:uFill>
              </a:rPr>
              <a:t> </a:t>
            </a:r>
            <a:r>
              <a:rPr lang="en-US" spc="-1" dirty="0" err="1">
                <a:uFill>
                  <a:solidFill>
                    <a:srgbClr val="FFFFFF"/>
                  </a:solidFill>
                </a:uFill>
              </a:rPr>
              <a:t>tra</a:t>
            </a:r>
            <a:r>
              <a:rPr lang="en-US" spc="-1" dirty="0">
                <a:uFill>
                  <a:solidFill>
                    <a:srgbClr val="FFFFFF"/>
                  </a:solidFill>
                </a:uFill>
              </a:rPr>
              <a:t> </a:t>
            </a:r>
            <a:r>
              <a:rPr lang="en-US" spc="-1" dirty="0" err="1">
                <a:uFill>
                  <a:solidFill>
                    <a:srgbClr val="FFFFFF"/>
                  </a:solidFill>
                </a:uFill>
              </a:rPr>
              <a:t>nodi</a:t>
            </a:r>
            <a:r>
              <a:rPr lang="en-US" spc="-1" dirty="0">
                <a:uFill>
                  <a:solidFill>
                    <a:srgbClr val="FFFFFF"/>
                  </a:solidFill>
                </a:uFill>
              </a:rPr>
              <a:t> </a:t>
            </a:r>
            <a:r>
              <a:rPr lang="it-IT" spc="-1" dirty="0">
                <a:uFill>
                  <a:solidFill>
                    <a:srgbClr val="FFFFFF"/>
                  </a:solidFill>
                </a:uFill>
              </a:rPr>
              <a:t>(</a:t>
            </a:r>
            <a:r>
              <a:rPr lang="en-US" spc="-1" dirty="0">
                <a:solidFill>
                  <a:srgbClr val="FF3333"/>
                </a:solidFill>
                <a:uFill>
                  <a:solidFill>
                    <a:srgbClr val="FFFFFF"/>
                  </a:solidFill>
                </a:uFill>
              </a:rPr>
              <a:t>hyperlink</a:t>
            </a:r>
            <a:r>
              <a:rPr lang="en-US" spc="-1" dirty="0">
                <a:uFill>
                  <a:solidFill>
                    <a:srgbClr val="FFFFFF"/>
                  </a:solidFill>
                </a:uFill>
              </a:rPr>
              <a:t>), </a:t>
            </a:r>
            <a:r>
              <a:rPr lang="en-US" spc="-1" dirty="0" err="1">
                <a:uFill>
                  <a:solidFill>
                    <a:srgbClr val="FFFFFF"/>
                  </a:solidFill>
                </a:uFill>
              </a:rPr>
              <a:t>allora</a:t>
            </a:r>
            <a:r>
              <a:rPr lang="en-US" spc="-1" dirty="0">
                <a:uFill>
                  <a:solidFill>
                    <a:srgbClr val="FFFFFF"/>
                  </a:solidFill>
                </a:uFill>
              </a:rPr>
              <a:t> la </a:t>
            </a:r>
            <a:r>
              <a:rPr lang="en-US" spc="-1" dirty="0" err="1">
                <a:uFill>
                  <a:solidFill>
                    <a:srgbClr val="FFFFFF"/>
                  </a:solidFill>
                </a:uFill>
              </a:rPr>
              <a:t>qualità</a:t>
            </a:r>
            <a:r>
              <a:rPr lang="en-US" spc="-1" dirty="0">
                <a:uFill>
                  <a:solidFill>
                    <a:srgbClr val="FFFFFF"/>
                  </a:solidFill>
                </a:uFill>
              </a:rPr>
              <a:t> </a:t>
            </a:r>
            <a:r>
              <a:rPr lang="en-US" spc="-1" dirty="0" err="1">
                <a:uFill>
                  <a:solidFill>
                    <a:srgbClr val="FFFFFF"/>
                  </a:solidFill>
                </a:uFill>
              </a:rPr>
              <a:t>dei</a:t>
            </a:r>
            <a:r>
              <a:rPr lang="en-US" spc="-1" dirty="0">
                <a:uFill>
                  <a:solidFill>
                    <a:srgbClr val="FFFFFF"/>
                  </a:solidFill>
                </a:uFill>
              </a:rPr>
              <a:t> Cluster </a:t>
            </a:r>
            <a:r>
              <a:rPr lang="en-US" spc="-1" dirty="0" err="1">
                <a:uFill>
                  <a:solidFill>
                    <a:srgbClr val="FFFFFF"/>
                  </a:solidFill>
                </a:uFill>
              </a:rPr>
              <a:t>sarà</a:t>
            </a:r>
            <a:r>
              <a:rPr lang="en-US" spc="-1" dirty="0">
                <a:uFill>
                  <a:solidFill>
                    <a:srgbClr val="FFFFFF"/>
                  </a:solidFill>
                </a:uFill>
              </a:rPr>
              <a:t> </a:t>
            </a:r>
            <a:r>
              <a:rPr lang="en-US" spc="-1" dirty="0" err="1">
                <a:uFill>
                  <a:solidFill>
                    <a:srgbClr val="FFFFFF"/>
                  </a:solidFill>
                </a:uFill>
              </a:rPr>
              <a:t>bassa</a:t>
            </a:r>
            <a:r>
              <a:rPr lang="en-US" spc="-1" dirty="0">
                <a:uFill>
                  <a:solidFill>
                    <a:srgbClr val="FFFFFF"/>
                  </a:solidFill>
                </a:uFill>
              </a:rPr>
              <a:t>.</a:t>
            </a:r>
            <a:endParaRPr lang="en-US" spc="-1" dirty="0">
              <a:solidFill>
                <a:srgbClr val="FF3333"/>
              </a:solidFill>
              <a:uFill>
                <a:solidFill>
                  <a:srgbClr val="FFFFFF"/>
                </a:solidFill>
              </a:uFill>
            </a:endParaRPr>
          </a:p>
        </p:txBody>
      </p:sp>
    </p:spTree>
    <p:extLst>
      <p:ext uri="{BB962C8B-B14F-4D97-AF65-F5344CB8AC3E}">
        <p14:creationId xmlns:p14="http://schemas.microsoft.com/office/powerpoint/2010/main" val="365389934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Soluzione</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8</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0"/>
            <a:ext cx="8288640" cy="168748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err="1">
                <a:uFill>
                  <a:solidFill>
                    <a:srgbClr val="FFFFFF"/>
                  </a:solidFill>
                </a:uFill>
              </a:rPr>
              <a:t>Creare</a:t>
            </a:r>
            <a:r>
              <a:rPr lang="en-US" spc="-1" dirty="0">
                <a:uFill>
                  <a:solidFill>
                    <a:srgbClr val="FFFFFF"/>
                  </a:solidFill>
                </a:uFill>
              </a:rPr>
              <a:t> un </a:t>
            </a:r>
            <a:r>
              <a:rPr lang="en-US" spc="-1" dirty="0" err="1">
                <a:uFill>
                  <a:solidFill>
                    <a:srgbClr val="FFFFFF"/>
                  </a:solidFill>
                </a:uFill>
              </a:rPr>
              <a:t>metodo</a:t>
            </a:r>
            <a:r>
              <a:rPr lang="en-US" spc="-1" dirty="0">
                <a:uFill>
                  <a:solidFill>
                    <a:srgbClr val="FFFFFF"/>
                  </a:solidFill>
                </a:uFill>
              </a:rPr>
              <a:t> </a:t>
            </a:r>
            <a:r>
              <a:rPr lang="en-US" spc="-1" dirty="0" err="1">
                <a:uFill>
                  <a:solidFill>
                    <a:srgbClr val="FFFFFF"/>
                  </a:solidFill>
                </a:uFill>
              </a:rPr>
              <a:t>capace</a:t>
            </a:r>
            <a:r>
              <a:rPr lang="en-US" spc="-1" dirty="0">
                <a:uFill>
                  <a:solidFill>
                    <a:srgbClr val="FFFFFF"/>
                  </a:solidFill>
                </a:uFill>
              </a:rPr>
              <a:t> di:</a:t>
            </a:r>
          </a:p>
          <a:p>
            <a:pPr>
              <a:lnSpc>
                <a:spcPct val="100000"/>
              </a:lnSpc>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err="1">
                <a:uFill>
                  <a:solidFill>
                    <a:srgbClr val="FFFFFF"/>
                  </a:solidFill>
                </a:uFill>
              </a:rPr>
              <a:t>Combinare</a:t>
            </a:r>
            <a:r>
              <a:rPr lang="en-US" spc="-1" dirty="0">
                <a:uFill>
                  <a:solidFill>
                    <a:srgbClr val="FFFFFF"/>
                  </a:solidFill>
                </a:uFill>
              </a:rPr>
              <a:t> le </a:t>
            </a:r>
            <a:r>
              <a:rPr lang="en-US" spc="-1" dirty="0" err="1">
                <a:uFill>
                  <a:solidFill>
                    <a:srgbClr val="FFFFFF"/>
                  </a:solidFill>
                </a:uFill>
              </a:rPr>
              <a:t>informazioni</a:t>
            </a:r>
            <a:r>
              <a:rPr lang="en-US" spc="-1" dirty="0">
                <a:uFill>
                  <a:solidFill>
                    <a:srgbClr val="FFFFFF"/>
                  </a:solidFill>
                </a:uFill>
              </a:rPr>
              <a:t> </a:t>
            </a:r>
            <a:r>
              <a:rPr lang="en-US" spc="-1" dirty="0" err="1">
                <a:uFill>
                  <a:solidFill>
                    <a:srgbClr val="FFFFFF"/>
                  </a:solidFill>
                </a:uFill>
              </a:rPr>
              <a:t>estratte</a:t>
            </a:r>
            <a:r>
              <a:rPr lang="en-US" spc="-1" dirty="0">
                <a:uFill>
                  <a:solidFill>
                    <a:srgbClr val="FFFFFF"/>
                  </a:solidFill>
                </a:uFill>
              </a:rPr>
              <a:t> dal </a:t>
            </a:r>
            <a:r>
              <a:rPr lang="en-US" spc="-1" dirty="0" err="1">
                <a:uFill>
                  <a:solidFill>
                    <a:srgbClr val="FFFFFF"/>
                  </a:solidFill>
                </a:uFill>
              </a:rPr>
              <a:t>contenuto</a:t>
            </a:r>
            <a:r>
              <a:rPr lang="en-US" spc="-1" dirty="0">
                <a:uFill>
                  <a:solidFill>
                    <a:srgbClr val="FFFFFF"/>
                  </a:solidFill>
                </a:uFill>
              </a:rPr>
              <a:t> </a:t>
            </a:r>
            <a:r>
              <a:rPr lang="en-US" spc="-1" dirty="0" err="1">
                <a:uFill>
                  <a:solidFill>
                    <a:srgbClr val="FFFFFF"/>
                  </a:solidFill>
                </a:uFill>
              </a:rPr>
              <a:t>testuale</a:t>
            </a:r>
            <a:r>
              <a:rPr lang="en-US" spc="-1" dirty="0">
                <a:uFill>
                  <a:solidFill>
                    <a:srgbClr val="FFFFFF"/>
                  </a:solidFill>
                </a:uFill>
              </a:rPr>
              <a:t> e quelle </a:t>
            </a:r>
            <a:r>
              <a:rPr lang="en-US" spc="-1" dirty="0" err="1">
                <a:uFill>
                  <a:solidFill>
                    <a:srgbClr val="FFFFFF"/>
                  </a:solidFill>
                </a:uFill>
              </a:rPr>
              <a:t>dalla</a:t>
            </a:r>
            <a:r>
              <a:rPr lang="en-US" spc="-1" dirty="0">
                <a:uFill>
                  <a:solidFill>
                    <a:srgbClr val="FFFFFF"/>
                  </a:solidFill>
                </a:uFill>
              </a:rPr>
              <a:t> </a:t>
            </a:r>
            <a:r>
              <a:rPr lang="en-US" spc="-1" dirty="0" err="1">
                <a:uFill>
                  <a:solidFill>
                    <a:srgbClr val="FFFFFF"/>
                  </a:solidFill>
                </a:uFill>
              </a:rPr>
              <a:t>struttura</a:t>
            </a:r>
            <a:r>
              <a:rPr lang="en-US" spc="-1" dirty="0">
                <a:uFill>
                  <a:solidFill>
                    <a:srgbClr val="FFFFFF"/>
                  </a:solidFill>
                </a:uFill>
              </a:rPr>
              <a:t> del </a:t>
            </a:r>
            <a:r>
              <a:rPr lang="en-US" spc="-1" dirty="0" err="1">
                <a:uFill>
                  <a:solidFill>
                    <a:srgbClr val="FFFFFF"/>
                  </a:solidFill>
                </a:uFill>
              </a:rPr>
              <a:t>sito</a:t>
            </a:r>
            <a:r>
              <a:rPr lang="en-US" spc="-1" dirty="0">
                <a:uFill>
                  <a:solidFill>
                    <a:srgbClr val="FFFFFF"/>
                  </a:solidFill>
                </a:uFill>
              </a:rPr>
              <a:t> (</a:t>
            </a:r>
            <a:r>
              <a:rPr lang="en-US" spc="-1" dirty="0" err="1">
                <a:uFill>
                  <a:solidFill>
                    <a:srgbClr val="FFFFFF"/>
                  </a:solidFill>
                </a:uFill>
              </a:rPr>
              <a:t>grafo</a:t>
            </a:r>
            <a:r>
              <a:rPr lang="en-US" spc="-1" dirty="0">
                <a:uFill>
                  <a:solidFill>
                    <a:srgbClr val="FFFFFF"/>
                  </a:solidFill>
                </a:uFill>
              </a:rPr>
              <a:t>) Web.</a:t>
            </a:r>
          </a:p>
          <a:p>
            <a:pPr marL="285750" indent="-285750">
              <a:lnSpc>
                <a:spcPct val="100000"/>
              </a:lnSpc>
              <a:buFont typeface="Arial" panose="020B0604020202020204" pitchFamily="34" charset="0"/>
              <a:buChar char="•"/>
            </a:pPr>
            <a:r>
              <a:rPr lang="en-US" spc="-1" dirty="0" err="1">
                <a:uFill>
                  <a:solidFill>
                    <a:srgbClr val="FFFFFF"/>
                  </a:solidFill>
                </a:uFill>
              </a:rPr>
              <a:t>Rappresentare</a:t>
            </a:r>
            <a:r>
              <a:rPr lang="en-US" spc="-1" dirty="0">
                <a:uFill>
                  <a:solidFill>
                    <a:srgbClr val="FFFFFF"/>
                  </a:solidFill>
                </a:uFill>
              </a:rPr>
              <a:t> le </a:t>
            </a:r>
            <a:r>
              <a:rPr lang="en-US" spc="-1" dirty="0" err="1">
                <a:uFill>
                  <a:solidFill>
                    <a:srgbClr val="FFFFFF"/>
                  </a:solidFill>
                </a:uFill>
              </a:rPr>
              <a:t>informazioni</a:t>
            </a:r>
            <a:r>
              <a:rPr lang="en-US" spc="-1" dirty="0">
                <a:uFill>
                  <a:solidFill>
                    <a:srgbClr val="FFFFFF"/>
                  </a:solidFill>
                </a:uFill>
              </a:rPr>
              <a:t> </a:t>
            </a:r>
            <a:r>
              <a:rPr lang="en-US" spc="-1" dirty="0" err="1">
                <a:uFill>
                  <a:solidFill>
                    <a:srgbClr val="FFFFFF"/>
                  </a:solidFill>
                </a:uFill>
              </a:rPr>
              <a:t>estratte</a:t>
            </a:r>
            <a:r>
              <a:rPr lang="en-US" spc="-1" dirty="0">
                <a:uFill>
                  <a:solidFill>
                    <a:srgbClr val="FFFFFF"/>
                  </a:solidFill>
                </a:uFill>
              </a:rPr>
              <a:t> in </a:t>
            </a:r>
            <a:r>
              <a:rPr lang="en-US" spc="-1" dirty="0" err="1">
                <a:uFill>
                  <a:solidFill>
                    <a:srgbClr val="FFFFFF"/>
                  </a:solidFill>
                </a:uFill>
              </a:rPr>
              <a:t>uno</a:t>
            </a:r>
            <a:r>
              <a:rPr lang="en-US" spc="-1" dirty="0">
                <a:uFill>
                  <a:solidFill>
                    <a:srgbClr val="FFFFFF"/>
                  </a:solidFill>
                </a:uFill>
              </a:rPr>
              <a:t> </a:t>
            </a:r>
            <a:r>
              <a:rPr lang="en-US" spc="-1" dirty="0" err="1">
                <a:uFill>
                  <a:solidFill>
                    <a:srgbClr val="FFFFFF"/>
                  </a:solidFill>
                </a:uFill>
              </a:rPr>
              <a:t>spazio</a:t>
            </a:r>
            <a:r>
              <a:rPr lang="en-US" spc="-1" dirty="0">
                <a:uFill>
                  <a:solidFill>
                    <a:srgbClr val="FFFFFF"/>
                  </a:solidFill>
                </a:uFill>
              </a:rPr>
              <a:t> </a:t>
            </a:r>
            <a:r>
              <a:rPr lang="en-US" spc="-1" dirty="0" err="1">
                <a:uFill>
                  <a:solidFill>
                    <a:srgbClr val="FFFFFF"/>
                  </a:solidFill>
                </a:uFill>
              </a:rPr>
              <a:t>vettoriale</a:t>
            </a:r>
            <a:r>
              <a:rPr lang="en-US" spc="-1" dirty="0">
                <a:uFill>
                  <a:solidFill>
                    <a:srgbClr val="FFFFFF"/>
                  </a:solidFill>
                </a:uFill>
              </a:rPr>
              <a:t>.</a:t>
            </a:r>
          </a:p>
        </p:txBody>
      </p:sp>
      <p:pic>
        <p:nvPicPr>
          <p:cNvPr id="1026" name="Picture 2" descr="http://1.bp.blogspot.com/-wZQ5j57fW1c/VQ0bJSHw3zI/AAAAAAAAAsY/lYurbOmnyzo/s1600/Samp-browser_internet_page_web_website_window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252" y="3989120"/>
            <a:ext cx="1895104" cy="1895104"/>
          </a:xfrm>
          <a:prstGeom prst="rect">
            <a:avLst/>
          </a:prstGeom>
          <a:noFill/>
          <a:extLst>
            <a:ext uri="{909E8E84-426E-40DD-AFC4-6F175D3DCCD1}">
              <a14:hiddenFill xmlns:a14="http://schemas.microsoft.com/office/drawing/2010/main">
                <a:solidFill>
                  <a:srgbClr val="FFFFFF"/>
                </a:solidFill>
              </a14:hiddenFill>
            </a:ext>
          </a:extLst>
        </p:spPr>
      </p:pic>
      <p:sp>
        <p:nvSpPr>
          <p:cNvPr id="2" name="Freccia a destra 1"/>
          <p:cNvSpPr/>
          <p:nvPr/>
        </p:nvSpPr>
        <p:spPr>
          <a:xfrm>
            <a:off x="3460071" y="4521036"/>
            <a:ext cx="1692436" cy="831272"/>
          </a:xfrm>
          <a:prstGeom prst="rightArrow">
            <a:avLst/>
          </a:prstGeom>
          <a:solidFill>
            <a:srgbClr val="406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CasellaDiTesto 2"/>
          <p:cNvSpPr txBox="1"/>
          <p:nvPr/>
        </p:nvSpPr>
        <p:spPr>
          <a:xfrm>
            <a:off x="5747657" y="4675062"/>
            <a:ext cx="3176650" cy="523220"/>
          </a:xfrm>
          <a:prstGeom prst="rect">
            <a:avLst/>
          </a:prstGeom>
          <a:noFill/>
        </p:spPr>
        <p:txBody>
          <a:bodyPr wrap="square" rtlCol="0">
            <a:spAutoFit/>
          </a:bodyPr>
          <a:lstStyle/>
          <a:p>
            <a:r>
              <a:rPr lang="it-IT" sz="2800" b="1" dirty="0">
                <a:solidFill>
                  <a:srgbClr val="032E62"/>
                </a:solidFill>
              </a:rPr>
              <a:t>[ 0.4, 1.2, 3.1, … ]</a:t>
            </a:r>
          </a:p>
        </p:txBody>
      </p:sp>
    </p:spTree>
    <p:extLst>
      <p:ext uri="{BB962C8B-B14F-4D97-AF65-F5344CB8AC3E}">
        <p14:creationId xmlns:p14="http://schemas.microsoft.com/office/powerpoint/2010/main" val="52428567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Metodologia</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9</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0"/>
            <a:ext cx="8288640" cy="421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uFill>
                  <a:solidFill>
                    <a:srgbClr val="FFFFFF"/>
                  </a:solidFill>
                </a:uFill>
              </a:rPr>
              <a:t>La </a:t>
            </a:r>
            <a:r>
              <a:rPr lang="en-US" spc="-1" dirty="0" err="1">
                <a:uFill>
                  <a:solidFill>
                    <a:srgbClr val="FFFFFF"/>
                  </a:solidFill>
                </a:uFill>
              </a:rPr>
              <a:t>metodologia</a:t>
            </a:r>
            <a:r>
              <a:rPr lang="en-US" spc="-1" dirty="0">
                <a:uFill>
                  <a:solidFill>
                    <a:srgbClr val="FFFFFF"/>
                  </a:solidFill>
                </a:uFill>
              </a:rPr>
              <a:t> </a:t>
            </a:r>
            <a:r>
              <a:rPr lang="en-US" spc="-1" dirty="0" err="1">
                <a:uFill>
                  <a:solidFill>
                    <a:srgbClr val="FFFFFF"/>
                  </a:solidFill>
                </a:uFill>
              </a:rPr>
              <a:t>definita</a:t>
            </a:r>
            <a:r>
              <a:rPr lang="en-US" spc="-1" dirty="0">
                <a:uFill>
                  <a:solidFill>
                    <a:srgbClr val="FFFFFF"/>
                  </a:solidFill>
                </a:uFill>
              </a:rPr>
              <a:t> in </a:t>
            </a:r>
            <a:r>
              <a:rPr lang="en-US" spc="-1" dirty="0" err="1">
                <a:uFill>
                  <a:solidFill>
                    <a:srgbClr val="FFFFFF"/>
                  </a:solidFill>
                </a:uFill>
              </a:rPr>
              <a:t>questa</a:t>
            </a:r>
            <a:r>
              <a:rPr lang="en-US" spc="-1" dirty="0">
                <a:uFill>
                  <a:solidFill>
                    <a:srgbClr val="FFFFFF"/>
                  </a:solidFill>
                </a:uFill>
              </a:rPr>
              <a:t> </a:t>
            </a:r>
            <a:r>
              <a:rPr lang="en-US" spc="-1" dirty="0" err="1">
                <a:uFill>
                  <a:solidFill>
                    <a:srgbClr val="FFFFFF"/>
                  </a:solidFill>
                </a:uFill>
              </a:rPr>
              <a:t>tesi</a:t>
            </a:r>
            <a:r>
              <a:rPr lang="en-US" spc="-1" dirty="0">
                <a:uFill>
                  <a:solidFill>
                    <a:srgbClr val="FFFFFF"/>
                  </a:solidFill>
                </a:uFill>
              </a:rPr>
              <a:t> è </a:t>
            </a:r>
            <a:r>
              <a:rPr lang="en-US" spc="-1" dirty="0" err="1">
                <a:uFill>
                  <a:solidFill>
                    <a:srgbClr val="FFFFFF"/>
                  </a:solidFill>
                </a:uFill>
              </a:rPr>
              <a:t>caratterizzata</a:t>
            </a:r>
            <a:r>
              <a:rPr lang="en-US" spc="-1" dirty="0">
                <a:uFill>
                  <a:solidFill>
                    <a:srgbClr val="FFFFFF"/>
                  </a:solidFill>
                </a:uFill>
              </a:rPr>
              <a:t> da 3 </a:t>
            </a:r>
            <a:r>
              <a:rPr lang="en-US" spc="-1" dirty="0" err="1">
                <a:uFill>
                  <a:solidFill>
                    <a:srgbClr val="FFFFFF"/>
                  </a:solidFill>
                </a:uFill>
              </a:rPr>
              <a:t>fasi</a:t>
            </a:r>
            <a:r>
              <a:rPr lang="en-US" spc="-1" dirty="0">
                <a:uFill>
                  <a:solidFill>
                    <a:srgbClr val="FFFFFF"/>
                  </a:solidFill>
                </a:uFill>
              </a:rPr>
              <a:t> </a:t>
            </a:r>
            <a:r>
              <a:rPr lang="en-US" spc="-1" dirty="0" err="1">
                <a:uFill>
                  <a:solidFill>
                    <a:srgbClr val="FFFFFF"/>
                  </a:solidFill>
                </a:uFill>
              </a:rPr>
              <a:t>principali</a:t>
            </a:r>
            <a:r>
              <a:rPr lang="en-US" spc="-1" dirty="0">
                <a:uFill>
                  <a:solidFill>
                    <a:srgbClr val="FFFFFF"/>
                  </a:solidFill>
                </a:uFill>
              </a:rPr>
              <a:t>:</a:t>
            </a:r>
          </a:p>
          <a:p>
            <a:pPr>
              <a:lnSpc>
                <a:spcPct val="100000"/>
              </a:lnSpc>
            </a:pPr>
            <a:endParaRPr lang="en-US" spc="-1" dirty="0">
              <a:uFill>
                <a:solidFill>
                  <a:srgbClr val="FFFFFF"/>
                </a:solidFill>
              </a:uFill>
            </a:endParaRPr>
          </a:p>
          <a:p>
            <a:pPr marL="342900" indent="-342900">
              <a:lnSpc>
                <a:spcPct val="100000"/>
              </a:lnSpc>
              <a:buFont typeface="+mj-lt"/>
              <a:buAutoNum type="arabicPeriod"/>
            </a:pPr>
            <a:r>
              <a:rPr lang="en-US" spc="-1" dirty="0">
                <a:uFill>
                  <a:solidFill>
                    <a:srgbClr val="FFFFFF"/>
                  </a:solidFill>
                </a:uFill>
              </a:rPr>
              <a:t>Crawling del </a:t>
            </a:r>
            <a:r>
              <a:rPr lang="en-US" spc="-1" dirty="0" err="1">
                <a:uFill>
                  <a:solidFill>
                    <a:srgbClr val="FFFFFF"/>
                  </a:solidFill>
                </a:uFill>
              </a:rPr>
              <a:t>sito</a:t>
            </a:r>
            <a:r>
              <a:rPr lang="en-US" spc="-1" dirty="0">
                <a:uFill>
                  <a:solidFill>
                    <a:srgbClr val="FFFFFF"/>
                  </a:solidFill>
                </a:uFill>
              </a:rPr>
              <a:t> Web</a:t>
            </a:r>
          </a:p>
          <a:p>
            <a:pPr marL="342900" indent="-342900">
              <a:lnSpc>
                <a:spcPct val="100000"/>
              </a:lnSpc>
              <a:buFont typeface="+mj-lt"/>
              <a:buAutoNum type="arabicPeriod"/>
            </a:pPr>
            <a:r>
              <a:rPr lang="en-US" spc="-1" dirty="0" err="1">
                <a:uFill>
                  <a:solidFill>
                    <a:srgbClr val="FFFFFF"/>
                  </a:solidFill>
                </a:uFill>
              </a:rPr>
              <a:t>Costruzione</a:t>
            </a:r>
            <a:r>
              <a:rPr lang="en-US" spc="-1" dirty="0">
                <a:uFill>
                  <a:solidFill>
                    <a:srgbClr val="FFFFFF"/>
                  </a:solidFill>
                </a:uFill>
              </a:rPr>
              <a:t> del Dataset</a:t>
            </a:r>
          </a:p>
          <a:p>
            <a:pPr marL="342900" indent="-342900">
              <a:lnSpc>
                <a:spcPct val="100000"/>
              </a:lnSpc>
              <a:buFont typeface="+mj-lt"/>
              <a:buAutoNum type="arabicPeriod"/>
            </a:pPr>
            <a:r>
              <a:rPr lang="en-US" spc="-1" dirty="0">
                <a:uFill>
                  <a:solidFill>
                    <a:srgbClr val="FFFFFF"/>
                  </a:solidFill>
                </a:uFill>
              </a:rPr>
              <a:t>Clustering </a:t>
            </a:r>
            <a:r>
              <a:rPr lang="en-US" spc="-1" dirty="0" err="1">
                <a:uFill>
                  <a:solidFill>
                    <a:srgbClr val="FFFFFF"/>
                  </a:solidFill>
                </a:uFill>
              </a:rPr>
              <a:t>delle</a:t>
            </a:r>
            <a:r>
              <a:rPr lang="en-US" spc="-1" dirty="0">
                <a:uFill>
                  <a:solidFill>
                    <a:srgbClr val="FFFFFF"/>
                  </a:solidFill>
                </a:uFill>
              </a:rPr>
              <a:t> </a:t>
            </a:r>
            <a:r>
              <a:rPr lang="en-US" spc="-1" dirty="0" err="1">
                <a:uFill>
                  <a:solidFill>
                    <a:srgbClr val="FFFFFF"/>
                  </a:solidFill>
                </a:uFill>
              </a:rPr>
              <a:t>pagine</a:t>
            </a:r>
            <a:r>
              <a:rPr lang="en-US" spc="-1" dirty="0">
                <a:uFill>
                  <a:solidFill>
                    <a:srgbClr val="FFFFFF"/>
                  </a:solidFill>
                </a:uFill>
              </a:rPr>
              <a:t> Web</a:t>
            </a:r>
          </a:p>
        </p:txBody>
      </p:sp>
    </p:spTree>
    <p:extLst>
      <p:ext uri="{BB962C8B-B14F-4D97-AF65-F5344CB8AC3E}">
        <p14:creationId xmlns:p14="http://schemas.microsoft.com/office/powerpoint/2010/main" val="67003426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CaricamentoEsempio</Template>
  <TotalTime>4775</TotalTime>
  <Words>5584</Words>
  <Application>Microsoft Office PowerPoint</Application>
  <PresentationFormat>Presentazione su schermo (4:3)</PresentationFormat>
  <Paragraphs>380</Paragraphs>
  <Slides>26</Slides>
  <Notes>26</Notes>
  <HiddenSlides>0</HiddenSlides>
  <MMClips>0</MMClips>
  <ScaleCrop>false</ScaleCrop>
  <HeadingPairs>
    <vt:vector size="6" baseType="variant">
      <vt:variant>
        <vt:lpstr>Caratteri utilizzati</vt:lpstr>
      </vt:variant>
      <vt:variant>
        <vt:i4>7</vt:i4>
      </vt:variant>
      <vt:variant>
        <vt:lpstr>Tema</vt:lpstr>
      </vt:variant>
      <vt:variant>
        <vt:i4>2</vt:i4>
      </vt:variant>
      <vt:variant>
        <vt:lpstr>Titoli diapositive</vt:lpstr>
      </vt:variant>
      <vt:variant>
        <vt:i4>26</vt:i4>
      </vt:variant>
    </vt:vector>
  </HeadingPairs>
  <TitlesOfParts>
    <vt:vector size="35" baseType="lpstr">
      <vt:lpstr>Arial</vt:lpstr>
      <vt:lpstr>Calibri</vt:lpstr>
      <vt:lpstr>Cambria Math</vt:lpstr>
      <vt:lpstr>DejaVu Sans</vt:lpstr>
      <vt:lpstr>Symbol</vt:lpstr>
      <vt:lpstr>Times New Roman</vt:lpstr>
      <vt:lpstr>Wingdings</vt:lpstr>
      <vt:lpstr>Office Theme</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Business Intelligence Analytics</dc:title>
  <dc:subject/>
  <dc:creator>Gianvito Pio</dc:creator>
  <dc:description/>
  <cp:lastModifiedBy>Andrea Del Fante</cp:lastModifiedBy>
  <cp:revision>257</cp:revision>
  <cp:lastPrinted>2016-11-11T11:43:34Z</cp:lastPrinted>
  <dcterms:created xsi:type="dcterms:W3CDTF">2016-11-02T11:48:06Z</dcterms:created>
  <dcterms:modified xsi:type="dcterms:W3CDTF">2016-11-25T16:00:42Z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73</vt:i4>
  </property>
  <property fmtid="{D5CDD505-2E9C-101B-9397-08002B2CF9AE}" pid="8" name="PresentationFormat">
    <vt:lpwstr>Presentazione su schermo (4:3)</vt:lpwstr>
  </property>
  <property fmtid="{D5CDD505-2E9C-101B-9397-08002B2CF9AE}" pid="9" name="ScaleCrop">
    <vt:bool>false</vt:bool>
  </property>
  <property fmtid="{D5CDD505-2E9C-101B-9397-08002B2CF9AE}" pid="10" name="ShareDoc">
    <vt:bool>false</vt:bool>
  </property>
  <property fmtid="{D5CDD505-2E9C-101B-9397-08002B2CF9AE}" pid="11" name="Slides">
    <vt:i4>73</vt:i4>
  </property>
</Properties>
</file>